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304" r:id="rId5"/>
    <p:sldId id="259" r:id="rId6"/>
    <p:sldId id="305" r:id="rId7"/>
    <p:sldId id="307" r:id="rId8"/>
    <p:sldId id="306" r:id="rId9"/>
    <p:sldId id="341" r:id="rId10"/>
    <p:sldId id="308" r:id="rId11"/>
    <p:sldId id="309" r:id="rId12"/>
    <p:sldId id="345" r:id="rId13"/>
    <p:sldId id="346" r:id="rId14"/>
    <p:sldId id="340" r:id="rId15"/>
    <p:sldId id="311" r:id="rId16"/>
    <p:sldId id="264" r:id="rId17"/>
    <p:sldId id="342" r:id="rId18"/>
    <p:sldId id="310" r:id="rId19"/>
    <p:sldId id="260" r:id="rId20"/>
    <p:sldId id="261" r:id="rId21"/>
    <p:sldId id="262" r:id="rId22"/>
    <p:sldId id="263" r:id="rId23"/>
    <p:sldId id="266" r:id="rId24"/>
    <p:sldId id="271" r:id="rId25"/>
    <p:sldId id="272" r:id="rId26"/>
    <p:sldId id="275" r:id="rId27"/>
    <p:sldId id="339" r:id="rId28"/>
    <p:sldId id="321" r:id="rId29"/>
    <p:sldId id="322" r:id="rId30"/>
    <p:sldId id="347" r:id="rId31"/>
    <p:sldId id="279" r:id="rId32"/>
    <p:sldId id="276" r:id="rId33"/>
    <p:sldId id="278" r:id="rId34"/>
    <p:sldId id="328" r:id="rId35"/>
    <p:sldId id="277" r:id="rId36"/>
    <p:sldId id="327" r:id="rId37"/>
    <p:sldId id="348" r:id="rId38"/>
    <p:sldId id="349" r:id="rId39"/>
    <p:sldId id="323" r:id="rId40"/>
    <p:sldId id="273" r:id="rId41"/>
    <p:sldId id="326" r:id="rId42"/>
    <p:sldId id="336" r:id="rId43"/>
    <p:sldId id="338" r:id="rId44"/>
    <p:sldId id="317" r:id="rId45"/>
    <p:sldId id="337" r:id="rId46"/>
    <p:sldId id="325" r:id="rId47"/>
    <p:sldId id="319" r:id="rId48"/>
    <p:sldId id="280" r:id="rId49"/>
    <p:sldId id="324" r:id="rId50"/>
    <p:sldId id="318" r:id="rId51"/>
    <p:sldId id="274" r:id="rId52"/>
    <p:sldId id="320" r:id="rId53"/>
    <p:sldId id="269" r:id="rId54"/>
    <p:sldId id="281" r:id="rId55"/>
    <p:sldId id="283" r:id="rId56"/>
    <p:sldId id="282" r:id="rId57"/>
    <p:sldId id="284" r:id="rId58"/>
    <p:sldId id="335" r:id="rId59"/>
    <p:sldId id="285" r:id="rId60"/>
    <p:sldId id="286" r:id="rId61"/>
    <p:sldId id="287" r:id="rId62"/>
    <p:sldId id="288" r:id="rId63"/>
    <p:sldId id="289" r:id="rId64"/>
    <p:sldId id="290" r:id="rId65"/>
    <p:sldId id="291" r:id="rId66"/>
    <p:sldId id="292" r:id="rId67"/>
    <p:sldId id="293" r:id="rId68"/>
    <p:sldId id="294" r:id="rId69"/>
    <p:sldId id="295" r:id="rId70"/>
    <p:sldId id="296" r:id="rId71"/>
    <p:sldId id="297" r:id="rId72"/>
    <p:sldId id="299" r:id="rId73"/>
    <p:sldId id="329" r:id="rId74"/>
    <p:sldId id="330" r:id="rId75"/>
    <p:sldId id="331" r:id="rId76"/>
    <p:sldId id="300" r:id="rId77"/>
    <p:sldId id="301" r:id="rId78"/>
    <p:sldId id="303" r:id="rId79"/>
    <p:sldId id="332" r:id="rId80"/>
    <p:sldId id="333" r:id="rId81"/>
    <p:sldId id="334" r:id="rId82"/>
    <p:sldId id="268" r:id="rId8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89" Type="http://schemas.openxmlformats.org/officeDocument/2006/relationships/customXml" Target="../customXml/item2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customXml" Target="../customXml/item3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b="1" dirty="0" smtClean="0"/>
              <a:t>Структурная организация текста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9371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endParaRPr lang="ru-RU" sz="4400" dirty="0" smtClean="0"/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В </a:t>
            </a:r>
            <a:r>
              <a:rPr lang="ru-RU" sz="4400" dirty="0"/>
              <a:t>отличие от предложения высказывание </a:t>
            </a:r>
            <a:r>
              <a:rPr lang="ru-RU" sz="4400" dirty="0" smtClean="0"/>
              <a:t>характеризуется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</p:txBody>
      </p:sp>
      <p:sp>
        <p:nvSpPr>
          <p:cNvPr id="2" name="Управляющая кнопка: справка 1">
            <a:hlinkClick r:id="" action="ppaction://noaction" highlightClick="1"/>
          </p:cNvPr>
          <p:cNvSpPr/>
          <p:nvPr/>
        </p:nvSpPr>
        <p:spPr>
          <a:xfrm>
            <a:off x="3835400" y="4343400"/>
            <a:ext cx="2425700" cy="17907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599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5434" y="2362201"/>
            <a:ext cx="8784166" cy="1308100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800" b="1" dirty="0" smtClean="0">
                <a:solidFill>
                  <a:srgbClr val="FFC000"/>
                </a:solidFill>
              </a:rPr>
              <a:t>Актуальным членением.</a:t>
            </a:r>
            <a:r>
              <a:rPr lang="ru-RU" sz="4400" dirty="0" smtClean="0">
                <a:solidFill>
                  <a:schemeClr val="tx1"/>
                </a:solidFill>
              </a:rPr>
              <a:t> 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29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0" y="800100"/>
            <a:ext cx="8766002" cy="59435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Каждое </a:t>
            </a:r>
            <a:r>
              <a:rPr lang="ru-RU" sz="4400" dirty="0" smtClean="0"/>
              <a:t>высказывание </a:t>
            </a:r>
            <a:r>
              <a:rPr lang="ru-RU" sz="4400" dirty="0"/>
              <a:t>в коммуникативном плане связано с предшествующим и продвигает </a:t>
            </a:r>
            <a:r>
              <a:rPr lang="ru-RU" sz="4400" dirty="0" smtClean="0"/>
              <a:t>сообщение </a:t>
            </a:r>
            <a:r>
              <a:rPr lang="ru-RU" sz="4400" dirty="0"/>
              <a:t>от </a:t>
            </a:r>
            <a:r>
              <a:rPr lang="ru-RU" sz="4400" b="1" dirty="0">
                <a:solidFill>
                  <a:srgbClr val="FFC000"/>
                </a:solidFill>
              </a:rPr>
              <a:t>известного к новому</a:t>
            </a:r>
            <a:r>
              <a:rPr lang="ru-RU" sz="4400" dirty="0"/>
              <a:t>, от данного, исходного к </a:t>
            </a:r>
            <a:r>
              <a:rPr lang="ru-RU" sz="4400" dirty="0" smtClean="0"/>
              <a:t>новому (ядру сообщения).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7986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584200"/>
            <a:ext cx="8854902" cy="5930900"/>
          </a:xfrm>
        </p:spPr>
        <p:txBody>
          <a:bodyPr>
            <a:normAutofit fontScale="85000" lnSpcReduction="2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i="1" dirty="0" smtClean="0"/>
              <a:t>В </a:t>
            </a:r>
            <a:r>
              <a:rPr lang="ru-RU" sz="4400" i="1" dirty="0"/>
              <a:t>очень известном и большом городе жил царь, вдовец. У царя была дочь, невеста. Царевна далеко славилась и лицом и умом, и потому многие весьма хорошие люди желали сосватать ее. Среди этих женихов были князья, воеводы, и гости торговые, и ловкие проходимцы, которые всегда толкаются в знатных домах и выискивают, чем бы </a:t>
            </a:r>
            <a:r>
              <a:rPr lang="ru-RU" sz="4400" i="1" dirty="0" smtClean="0"/>
              <a:t>услужить (Н</a:t>
            </a:r>
            <a:r>
              <a:rPr lang="ru-RU" sz="4400" i="1" dirty="0"/>
              <a:t>. Рерих. Детская сказка).</a:t>
            </a:r>
          </a:p>
        </p:txBody>
      </p:sp>
    </p:spTree>
    <p:extLst>
      <p:ext uri="{BB962C8B-B14F-4D97-AF65-F5344CB8AC3E}">
        <p14:creationId xmlns:p14="http://schemas.microsoft.com/office/powerpoint/2010/main" val="1062875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5434" y="1524000"/>
            <a:ext cx="8784166" cy="3517900"/>
          </a:xfrm>
        </p:spPr>
        <p:txBody>
          <a:bodyPr>
            <a:normAutofit lnSpcReduction="1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Таким образом,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высказывание</a:t>
            </a:r>
            <a:r>
              <a:rPr lang="ru-RU" sz="4800" dirty="0"/>
              <a:t>, </a:t>
            </a:r>
            <a:r>
              <a:rPr lang="ru-RU" sz="4800" dirty="0">
                <a:solidFill>
                  <a:schemeClr val="tx1"/>
                </a:solidFill>
              </a:rPr>
              <a:t>являясь единицей речи, выражает конкретную </a:t>
            </a:r>
            <a:r>
              <a:rPr lang="ru-RU" sz="4800" dirty="0" err="1">
                <a:solidFill>
                  <a:schemeClr val="tx1"/>
                </a:solidFill>
              </a:rPr>
              <a:t>целеустановку</a:t>
            </a:r>
            <a:r>
              <a:rPr lang="ru-RU" sz="4800" dirty="0">
                <a:solidFill>
                  <a:schemeClr val="tx1"/>
                </a:solidFill>
              </a:rPr>
              <a:t> (определённый смысл).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628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8434" y="1244601"/>
            <a:ext cx="8596668" cy="40385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800" b="1" dirty="0" smtClean="0">
                <a:solidFill>
                  <a:srgbClr val="00B0F0"/>
                </a:solidFill>
              </a:rPr>
              <a:t>Предложение </a:t>
            </a:r>
            <a:r>
              <a:rPr lang="ru-RU" sz="4800" dirty="0">
                <a:solidFill>
                  <a:schemeClr val="tx1"/>
                </a:solidFill>
              </a:rPr>
              <a:t>(вне контекста) может быть потенциально соотнесено с несколькими сообщениями.  </a:t>
            </a:r>
          </a:p>
        </p:txBody>
      </p:sp>
    </p:spTree>
    <p:extLst>
      <p:ext uri="{BB962C8B-B14F-4D97-AF65-F5344CB8AC3E}">
        <p14:creationId xmlns:p14="http://schemas.microsoft.com/office/powerpoint/2010/main" val="14199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19201"/>
            <a:ext cx="8596668" cy="45973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chemeClr val="tx1"/>
                </a:solidFill>
              </a:rPr>
              <a:t>Первокурсники приехали в школу</a:t>
            </a:r>
            <a:r>
              <a:rPr lang="ru-RU" sz="4400" dirty="0" smtClean="0">
                <a:solidFill>
                  <a:schemeClr val="tx1"/>
                </a:solidFill>
              </a:rPr>
              <a:t> (а не кто-то другой).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i="1" dirty="0">
                <a:solidFill>
                  <a:schemeClr val="tx1"/>
                </a:solidFill>
              </a:rPr>
              <a:t>Первокурсники </a:t>
            </a:r>
            <a:r>
              <a:rPr lang="ru-RU" sz="4400" i="1" dirty="0" smtClean="0">
                <a:solidFill>
                  <a:schemeClr val="tx1"/>
                </a:solidFill>
              </a:rPr>
              <a:t>приехали </a:t>
            </a:r>
            <a:r>
              <a:rPr lang="ru-RU" sz="4400" i="1" dirty="0">
                <a:solidFill>
                  <a:schemeClr val="tx1"/>
                </a:solidFill>
              </a:rPr>
              <a:t>в </a:t>
            </a:r>
            <a:r>
              <a:rPr lang="ru-RU" sz="4400" i="1" dirty="0" smtClean="0">
                <a:solidFill>
                  <a:schemeClr val="tx1"/>
                </a:solidFill>
              </a:rPr>
              <a:t>школу </a:t>
            </a:r>
            <a:r>
              <a:rPr lang="ru-RU" sz="4400" dirty="0" smtClean="0">
                <a:solidFill>
                  <a:schemeClr val="tx1"/>
                </a:solidFill>
              </a:rPr>
              <a:t>(а не пришли пешком).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i="1" dirty="0">
                <a:solidFill>
                  <a:schemeClr val="tx1"/>
                </a:solidFill>
              </a:rPr>
              <a:t>Первокурсники </a:t>
            </a:r>
            <a:r>
              <a:rPr lang="ru-RU" sz="4400" i="1" dirty="0" smtClean="0">
                <a:solidFill>
                  <a:schemeClr val="tx1"/>
                </a:solidFill>
              </a:rPr>
              <a:t>приехали </a:t>
            </a:r>
            <a:r>
              <a:rPr lang="ru-RU" sz="4400" i="1" dirty="0">
                <a:solidFill>
                  <a:schemeClr val="tx1"/>
                </a:solidFill>
              </a:rPr>
              <a:t>в школу </a:t>
            </a:r>
            <a:r>
              <a:rPr lang="ru-RU" sz="4400" dirty="0">
                <a:solidFill>
                  <a:schemeClr val="tx1"/>
                </a:solidFill>
              </a:rPr>
              <a:t>(а </a:t>
            </a:r>
            <a:r>
              <a:rPr lang="ru-RU" sz="4400" dirty="0" smtClean="0">
                <a:solidFill>
                  <a:schemeClr val="tx1"/>
                </a:solidFill>
              </a:rPr>
              <a:t>не в кинотеатр).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1435100"/>
            <a:ext cx="9296400" cy="3238500"/>
          </a:xfrm>
        </p:spPr>
        <p:txBody>
          <a:bodyPr>
            <a:normAutofit/>
          </a:bodyPr>
          <a:lstStyle/>
          <a:p>
            <a:pPr indent="723900" algn="just"/>
            <a:r>
              <a:rPr lang="ru-RU" sz="4800" dirty="0" smtClean="0">
                <a:solidFill>
                  <a:schemeClr val="tx1"/>
                </a:solidFill>
              </a:rPr>
              <a:t>Проанализируем смысл данного предложения в тексте.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29734" y="23129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082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634" y="533401"/>
            <a:ext cx="9533466" cy="5956300"/>
          </a:xfrm>
        </p:spPr>
        <p:txBody>
          <a:bodyPr>
            <a:normAutofit fontScale="92500" lnSpcReduction="10000"/>
          </a:bodyPr>
          <a:lstStyle/>
          <a:p>
            <a:pPr marL="0" indent="812800" algn="ctr">
              <a:spcBef>
                <a:spcPts val="0"/>
              </a:spcBef>
              <a:buNone/>
            </a:pPr>
            <a:r>
              <a:rPr lang="ru-RU" sz="4000" i="1" dirty="0" smtClean="0">
                <a:solidFill>
                  <a:schemeClr val="tx1"/>
                </a:solidFill>
              </a:rPr>
              <a:t>Какие они, нынешние выпускники?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000" i="1" dirty="0" smtClean="0">
                <a:solidFill>
                  <a:schemeClr val="tx1"/>
                </a:solidFill>
              </a:rPr>
              <a:t>Прозвенел звонок. Началась перемена. Дети вместе с учителями пошли в актовый зал. Там их ждал сюрприз…</a:t>
            </a:r>
            <a:r>
              <a:rPr lang="ru-RU" sz="4000" i="1" dirty="0" smtClean="0"/>
              <a:t>  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000" i="1" dirty="0" smtClean="0"/>
              <a:t> </a:t>
            </a:r>
            <a:r>
              <a:rPr lang="ru-RU" sz="4000" i="1" dirty="0">
                <a:solidFill>
                  <a:schemeClr val="tx1"/>
                </a:solidFill>
              </a:rPr>
              <a:t>В</a:t>
            </a:r>
            <a:r>
              <a:rPr lang="ru-RU" sz="4000" i="1" dirty="0" smtClean="0">
                <a:solidFill>
                  <a:schemeClr val="tx1"/>
                </a:solidFill>
              </a:rPr>
              <a:t>есь месяц до этого дня </a:t>
            </a:r>
            <a:r>
              <a:rPr lang="ru-RU" sz="4000" i="1" dirty="0">
                <a:solidFill>
                  <a:schemeClr val="tx1"/>
                </a:solidFill>
              </a:rPr>
              <a:t>з</a:t>
            </a:r>
            <a:r>
              <a:rPr lang="ru-RU" sz="4000" i="1" dirty="0" smtClean="0">
                <a:solidFill>
                  <a:schemeClr val="tx1"/>
                </a:solidFill>
              </a:rPr>
              <a:t>авуч школы созванивался с бывшими выпускниками, теперешними первокурсниками. И вот долгожданная встреча состоялась. Первокурсники приехали в школу. </a:t>
            </a:r>
            <a:endParaRPr lang="ru-RU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322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800101"/>
            <a:ext cx="9398000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В силу того что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смысл высказывания определяется контекстом</a:t>
            </a:r>
            <a:r>
              <a:rPr lang="ru-RU" sz="4400" dirty="0" smtClean="0"/>
              <a:t>, высказывание </a:t>
            </a:r>
            <a:r>
              <a:rPr lang="ru-RU" sz="4400" dirty="0">
                <a:solidFill>
                  <a:srgbClr val="00B0F0"/>
                </a:solidFill>
              </a:rPr>
              <a:t>не может являться минимальной </a:t>
            </a:r>
            <a:r>
              <a:rPr lang="ru-RU" sz="4400" dirty="0" smtClean="0">
                <a:solidFill>
                  <a:srgbClr val="00B0F0"/>
                </a:solidFill>
              </a:rPr>
              <a:t>автономной единицей текста </a:t>
            </a:r>
            <a:r>
              <a:rPr lang="ru-RU" sz="4400" dirty="0" smtClean="0"/>
              <a:t>(минимальной автономной порцией информации).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8926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1616738"/>
            <a:ext cx="8928100" cy="2764762"/>
          </a:xfrm>
        </p:spPr>
        <p:txBody>
          <a:bodyPr>
            <a:normAutofit/>
          </a:bodyPr>
          <a:lstStyle/>
          <a:p>
            <a:pPr marL="0" indent="533400" algn="just"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1. Единицы текста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2. Виды и средства связи в тексте</a:t>
            </a:r>
          </a:p>
        </p:txBody>
      </p:sp>
    </p:spTree>
    <p:extLst>
      <p:ext uri="{BB962C8B-B14F-4D97-AF65-F5344CB8AC3E}">
        <p14:creationId xmlns:p14="http://schemas.microsoft.com/office/powerpoint/2010/main" val="75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034" y="444500"/>
            <a:ext cx="8847666" cy="58165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Такой единицей учёные предлагают считать: </a:t>
            </a:r>
          </a:p>
          <a:p>
            <a:pPr marL="355600" algn="just">
              <a:spcBef>
                <a:spcPts val="0"/>
              </a:spcBef>
            </a:pPr>
            <a:r>
              <a:rPr lang="ru-RU" sz="4400" dirty="0" smtClean="0"/>
              <a:t> сверхфразовое </a:t>
            </a:r>
            <a:r>
              <a:rPr lang="ru-RU" sz="4400" dirty="0"/>
              <a:t>единство (О.С. Ахманова, И.Р. Гальперин</a:t>
            </a:r>
            <a:r>
              <a:rPr lang="ru-RU" sz="4400" dirty="0" smtClean="0"/>
              <a:t>),</a:t>
            </a:r>
          </a:p>
          <a:p>
            <a:pPr marL="355600" algn="just">
              <a:spcBef>
                <a:spcPts val="0"/>
              </a:spcBef>
            </a:pPr>
            <a:r>
              <a:rPr lang="ru-RU" sz="4400" dirty="0" smtClean="0"/>
              <a:t> </a:t>
            </a:r>
            <a:r>
              <a:rPr lang="ru-RU" sz="4400" dirty="0"/>
              <a:t>абзац, </a:t>
            </a:r>
            <a:endParaRPr lang="ru-RU" sz="4400" dirty="0" smtClean="0"/>
          </a:p>
          <a:p>
            <a:pPr marL="355600" algn="just">
              <a:spcBef>
                <a:spcPts val="0"/>
              </a:spcBef>
            </a:pPr>
            <a:r>
              <a:rPr lang="ru-RU" sz="4400" dirty="0" smtClean="0"/>
              <a:t> сложное </a:t>
            </a:r>
            <a:r>
              <a:rPr lang="ru-RU" sz="4400" dirty="0"/>
              <a:t>синтаксическое целое (A.M. </a:t>
            </a:r>
            <a:r>
              <a:rPr lang="ru-RU" sz="4400" dirty="0" err="1"/>
              <a:t>Пешковский</a:t>
            </a:r>
            <a:r>
              <a:rPr lang="ru-RU" sz="4400" dirty="0" smtClean="0"/>
              <a:t>),</a:t>
            </a:r>
          </a:p>
        </p:txBody>
      </p:sp>
    </p:spTree>
    <p:extLst>
      <p:ext uri="{BB962C8B-B14F-4D97-AF65-F5344CB8AC3E}">
        <p14:creationId xmlns:p14="http://schemas.microsoft.com/office/powerpoint/2010/main" val="2950520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800101"/>
            <a:ext cx="9131300" cy="5241262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sz="4400" dirty="0" smtClean="0"/>
              <a:t> </a:t>
            </a:r>
            <a:r>
              <a:rPr lang="ru-RU" sz="4400" dirty="0"/>
              <a:t>компонент текста (И.А. </a:t>
            </a:r>
            <a:r>
              <a:rPr lang="ru-RU" sz="4400" dirty="0" err="1" smtClean="0"/>
              <a:t>Фигуровский</a:t>
            </a:r>
            <a:r>
              <a:rPr lang="ru-RU" sz="4400" dirty="0" smtClean="0"/>
              <a:t>),</a:t>
            </a:r>
            <a:endParaRPr lang="ru-RU" sz="4400" dirty="0"/>
          </a:p>
          <a:p>
            <a:pPr algn="just">
              <a:spcBef>
                <a:spcPts val="0"/>
              </a:spcBef>
            </a:pPr>
            <a:r>
              <a:rPr lang="ru-RU" sz="4400" dirty="0" smtClean="0"/>
              <a:t>прозаическая </a:t>
            </a:r>
            <a:r>
              <a:rPr lang="ru-RU" sz="4400" dirty="0"/>
              <a:t>строфа (Г.Я. </a:t>
            </a:r>
            <a:r>
              <a:rPr lang="ru-RU" sz="4400" dirty="0" err="1"/>
              <a:t>Солганик</a:t>
            </a:r>
            <a:r>
              <a:rPr lang="ru-RU" sz="4400" dirty="0"/>
              <a:t>), </a:t>
            </a:r>
            <a:endParaRPr lang="ru-RU" sz="4400" dirty="0" smtClean="0"/>
          </a:p>
          <a:p>
            <a:pPr algn="just">
              <a:spcBef>
                <a:spcPts val="0"/>
              </a:spcBef>
            </a:pPr>
            <a:r>
              <a:rPr lang="ru-RU" sz="4400" dirty="0" smtClean="0"/>
              <a:t> синтаксический </a:t>
            </a:r>
            <a:r>
              <a:rPr lang="ru-RU" sz="4400" dirty="0"/>
              <a:t>комплекс (А.И. Овсянникова</a:t>
            </a:r>
            <a:r>
              <a:rPr lang="ru-RU" sz="4400" dirty="0" smtClean="0"/>
              <a:t>),</a:t>
            </a:r>
          </a:p>
          <a:p>
            <a:pPr algn="just">
              <a:spcBef>
                <a:spcPts val="0"/>
              </a:spcBef>
            </a:pPr>
            <a:r>
              <a:rPr lang="ru-RU" sz="4400" dirty="0" smtClean="0"/>
              <a:t> монологическое высказывание,</a:t>
            </a:r>
          </a:p>
          <a:p>
            <a:pPr algn="just">
              <a:spcBef>
                <a:spcPts val="0"/>
              </a:spcBef>
            </a:pPr>
            <a:r>
              <a:rPr lang="ru-RU" sz="4400" dirty="0" smtClean="0"/>
              <a:t> </a:t>
            </a:r>
            <a:r>
              <a:rPr lang="ru-RU" sz="4400" dirty="0"/>
              <a:t>коммуникативный блок и </a:t>
            </a:r>
            <a:r>
              <a:rPr lang="ru-RU" sz="4400" dirty="0" smtClean="0"/>
              <a:t>др.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6747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397001"/>
            <a:ext cx="9525000" cy="3060699"/>
          </a:xfrm>
        </p:spPr>
        <p:txBody>
          <a:bodyPr>
            <a:normAutofit fontScale="925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Наибольшее распространение получила идея выделения в качестве минимальной единицы текста  </a:t>
            </a:r>
            <a:r>
              <a:rPr lang="ru-RU" sz="4300" b="1" dirty="0" smtClean="0">
                <a:solidFill>
                  <a:srgbClr val="00CC66"/>
                </a:solidFill>
              </a:rPr>
              <a:t>сложного синтаксического целого</a:t>
            </a:r>
            <a:r>
              <a:rPr lang="ru-RU" sz="4400" dirty="0" smtClean="0"/>
              <a:t>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9088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500" y="800101"/>
            <a:ext cx="9144000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00CC66"/>
                </a:solidFill>
              </a:rPr>
              <a:t>ССЦ</a:t>
            </a:r>
            <a:r>
              <a:rPr lang="ru-RU" sz="4400" dirty="0" smtClean="0">
                <a:solidFill>
                  <a:srgbClr val="00CC66"/>
                </a:solidFill>
              </a:rPr>
              <a:t> (сложное синтаксическое целое</a:t>
            </a:r>
            <a:r>
              <a:rPr lang="ru-RU" sz="4400" dirty="0" smtClean="0"/>
              <a:t>) </a:t>
            </a:r>
            <a:r>
              <a:rPr lang="ru-RU" sz="4400" dirty="0"/>
              <a:t>обладает минимальной </a:t>
            </a:r>
            <a:r>
              <a:rPr lang="ru-RU" sz="4400" dirty="0">
                <a:solidFill>
                  <a:srgbClr val="C00000"/>
                </a:solidFill>
              </a:rPr>
              <a:t>смысловой, информационной и конструктивной законченностью</a:t>
            </a:r>
            <a:r>
              <a:rPr lang="ru-RU" sz="4400" dirty="0"/>
              <a:t>, совпадает с развитием </a:t>
            </a:r>
            <a:r>
              <a:rPr lang="ru-RU" sz="4400" b="1" dirty="0">
                <a:solidFill>
                  <a:srgbClr val="C00000"/>
                </a:solidFill>
              </a:rPr>
              <a:t>микротемы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226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304800"/>
            <a:ext cx="9042400" cy="6362700"/>
          </a:xfrm>
        </p:spPr>
        <p:txBody>
          <a:bodyPr>
            <a:normAutofit fontScale="62500" lnSpcReduction="20000"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ru-RU" sz="4400" dirty="0"/>
              <a:t>(1) </a:t>
            </a:r>
            <a:r>
              <a:rPr lang="ru-RU" sz="4400" i="1" dirty="0"/>
              <a:t>Идя по основным указанным Вами пунктам, я могу сказать о Салтыкове следующее</a:t>
            </a:r>
            <a:r>
              <a:rPr lang="ru-RU" sz="4400" dirty="0"/>
              <a:t>.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400" dirty="0"/>
              <a:t>(2) </a:t>
            </a:r>
            <a:r>
              <a:rPr lang="ru-RU" sz="4400" i="1" dirty="0"/>
              <a:t>Я начал знакомиться с его произведениями, будучи примерно в тринадцатилетнем возрасте. Причем, как хорошо помню, они мне чрезвычайно понравились, несмотря на то, что я понял, конечно, мало из того, что им написано</a:t>
            </a:r>
            <a:r>
              <a:rPr lang="ru-RU" sz="4400" dirty="0"/>
              <a:t>.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400" dirty="0"/>
              <a:t>(3) </a:t>
            </a:r>
            <a:r>
              <a:rPr lang="ru-RU" sz="4400" i="1" dirty="0"/>
              <a:t>В дальнейшем я постоянно возвращался к перечитыванию салтыковских вещей</a:t>
            </a:r>
            <a:r>
              <a:rPr lang="ru-RU" sz="4400" dirty="0"/>
              <a:t>.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400" dirty="0"/>
              <a:t>(4) </a:t>
            </a:r>
            <a:r>
              <a:rPr lang="ru-RU" sz="4400" i="1" dirty="0"/>
              <a:t>Влияние Салтыков на меня оказал чрезвычайное, и, будучи в юном возрасте, я решил, что относиться к окружающему надлежит с иронией. Сочиняя для собственного развлечения обличительные фельетоны, я подражал приемам Салтыкова, причем немедленно добился результатов: мне не однажды приходилось ссориться с окружающими и выслушивать горькие укоризны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42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1422401"/>
            <a:ext cx="9423400" cy="34289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На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композиционном</a:t>
            </a:r>
            <a:r>
              <a:rPr lang="ru-RU" sz="4400" dirty="0" smtClean="0"/>
              <a:t> </a:t>
            </a:r>
            <a:r>
              <a:rPr lang="ru-RU" sz="4400" dirty="0"/>
              <a:t>уровне</a:t>
            </a:r>
            <a:r>
              <a:rPr lang="ru-RU" sz="4400" dirty="0" smtClean="0"/>
              <a:t> </a:t>
            </a:r>
            <a:r>
              <a:rPr lang="ru-RU" sz="4400" dirty="0"/>
              <a:t>выделяются единицы качественно иного плана </a:t>
            </a:r>
            <a:r>
              <a:rPr lang="ru-RU" sz="4400" dirty="0" smtClean="0"/>
              <a:t>― </a:t>
            </a:r>
            <a:r>
              <a:rPr lang="ru-RU" sz="4400" dirty="0">
                <a:solidFill>
                  <a:srgbClr val="0070C0"/>
                </a:solidFill>
              </a:rPr>
              <a:t>абзацы, параграфы, разделы, главы, подглавки </a:t>
            </a:r>
            <a:r>
              <a:rPr lang="ru-RU" sz="4400" dirty="0"/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2388627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034" y="1409701"/>
            <a:ext cx="9444566" cy="39877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Абзац</a:t>
            </a:r>
            <a:r>
              <a:rPr lang="ru-RU" sz="4400" dirty="0"/>
              <a:t> </a:t>
            </a:r>
            <a:r>
              <a:rPr lang="ru-RU" sz="4400" dirty="0" smtClean="0"/>
              <a:t>― </a:t>
            </a:r>
            <a:r>
              <a:rPr lang="ru-RU" sz="4400" dirty="0"/>
              <a:t>это композиционно-стилистическая </a:t>
            </a:r>
            <a:r>
              <a:rPr lang="ru-RU" sz="4400" dirty="0" smtClean="0"/>
              <a:t>единица </a:t>
            </a:r>
            <a:r>
              <a:rPr lang="ru-RU" sz="4400" dirty="0"/>
              <a:t>членения </a:t>
            </a:r>
            <a:r>
              <a:rPr lang="ru-RU" sz="4400" dirty="0" smtClean="0"/>
              <a:t>текста; </a:t>
            </a:r>
            <a:r>
              <a:rPr lang="ru-RU" sz="4400" dirty="0"/>
              <a:t>это часть текста, заключенная между двумя отступами</a:t>
            </a:r>
            <a:r>
              <a:rPr lang="ru-RU" sz="4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6544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520700"/>
            <a:ext cx="9080500" cy="5943599"/>
          </a:xfrm>
        </p:spPr>
        <p:txBody>
          <a:bodyPr>
            <a:noAutofit/>
          </a:bodyPr>
          <a:lstStyle/>
          <a:p>
            <a:pPr marL="0" indent="444500" algn="just"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Основные причины, заставляющие пишущего пользоваться абзацным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членением</a:t>
            </a:r>
            <a:r>
              <a:rPr lang="ru-RU" sz="3200" dirty="0" smtClean="0"/>
              <a:t>:</a:t>
            </a:r>
            <a:endParaRPr lang="ru-RU" sz="3200" dirty="0"/>
          </a:p>
          <a:p>
            <a:pPr marL="0" indent="444500" algn="just">
              <a:buNone/>
            </a:pPr>
            <a:r>
              <a:rPr lang="ru-RU" sz="3200" dirty="0"/>
              <a:t>1) новизна информации, новая </a:t>
            </a:r>
            <a:r>
              <a:rPr lang="ru-RU" sz="3200" dirty="0" err="1"/>
              <a:t>микротема</a:t>
            </a:r>
            <a:r>
              <a:rPr lang="ru-RU" sz="3200" dirty="0"/>
              <a:t>;</a:t>
            </a:r>
          </a:p>
          <a:p>
            <a:pPr marL="0" indent="444500" algn="just">
              <a:buNone/>
            </a:pPr>
            <a:r>
              <a:rPr lang="ru-RU" sz="3200" dirty="0"/>
              <a:t>2) важность информации в рамках данного текста;</a:t>
            </a:r>
          </a:p>
          <a:p>
            <a:pPr marL="0" indent="444500" algn="just">
              <a:buNone/>
            </a:pPr>
            <a:r>
              <a:rPr lang="ru-RU" sz="3200" dirty="0"/>
              <a:t>3) эмоциональное выделение детали;</a:t>
            </a:r>
          </a:p>
          <a:p>
            <a:pPr marL="0" indent="444500" algn="just">
              <a:buNone/>
            </a:pPr>
            <a:r>
              <a:rPr lang="ru-RU" sz="3200" dirty="0"/>
              <a:t>4) невозможность дальнейшего представления информации без нарушения смысла и логичности </a:t>
            </a:r>
            <a:r>
              <a:rPr lang="ru-RU" sz="3200" dirty="0" smtClean="0"/>
              <a:t>(линейная несовместимость </a:t>
            </a:r>
            <a:r>
              <a:rPr lang="ru-RU" sz="3200" dirty="0"/>
              <a:t>фраз).</a:t>
            </a:r>
          </a:p>
        </p:txBody>
      </p:sp>
    </p:spTree>
    <p:extLst>
      <p:ext uri="{BB962C8B-B14F-4D97-AF65-F5344CB8AC3E}">
        <p14:creationId xmlns:p14="http://schemas.microsoft.com/office/powerpoint/2010/main" val="13802413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00101"/>
            <a:ext cx="9274002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>
                <a:solidFill>
                  <a:srgbClr val="FF0000"/>
                </a:solidFill>
              </a:rPr>
              <a:t>Основные функции абзацного </a:t>
            </a:r>
            <a:r>
              <a:rPr lang="ru-RU" sz="4400" dirty="0" smtClean="0">
                <a:solidFill>
                  <a:srgbClr val="FF0000"/>
                </a:solidFill>
              </a:rPr>
              <a:t>членения</a:t>
            </a:r>
            <a:r>
              <a:rPr lang="ru-RU" sz="4400" dirty="0" smtClean="0"/>
              <a:t>: </a:t>
            </a:r>
          </a:p>
          <a:p>
            <a:pPr indent="469900" algn="just">
              <a:spcBef>
                <a:spcPts val="0"/>
              </a:spcBef>
            </a:pPr>
            <a:r>
              <a:rPr lang="ru-RU" sz="4400" dirty="0" smtClean="0"/>
              <a:t>логико-смысловая</a:t>
            </a:r>
            <a:r>
              <a:rPr lang="ru-RU" sz="4400" dirty="0"/>
              <a:t>, </a:t>
            </a:r>
            <a:endParaRPr lang="ru-RU" sz="4400" dirty="0" smtClean="0"/>
          </a:p>
          <a:p>
            <a:pPr indent="469900" algn="just">
              <a:spcBef>
                <a:spcPts val="0"/>
              </a:spcBef>
            </a:pPr>
            <a:r>
              <a:rPr lang="ru-RU" sz="4400" dirty="0" smtClean="0"/>
              <a:t>экспрессивно-эмоциональная,</a:t>
            </a:r>
          </a:p>
          <a:p>
            <a:pPr indent="469900" algn="just">
              <a:spcBef>
                <a:spcPts val="0"/>
              </a:spcBef>
            </a:pPr>
            <a:r>
              <a:rPr lang="ru-RU" sz="4400" dirty="0" smtClean="0"/>
              <a:t>акцентно-выделительная.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Функции могут совмещаться полностью или частично.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5983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934" y="1409700"/>
            <a:ext cx="9444566" cy="3937000"/>
          </a:xfrm>
        </p:spPr>
        <p:txBody>
          <a:bodyPr>
            <a:normAutofit/>
          </a:bodyPr>
          <a:lstStyle/>
          <a:p>
            <a:pPr marL="0" indent="533400" algn="just">
              <a:spcBef>
                <a:spcPts val="0"/>
              </a:spcBef>
              <a:buNone/>
            </a:pPr>
            <a:r>
              <a:rPr lang="ru-RU" sz="4400" dirty="0"/>
              <a:t>А</a:t>
            </a:r>
            <a:r>
              <a:rPr lang="ru-RU" sz="4400" dirty="0" smtClean="0"/>
              <a:t>бзац </a:t>
            </a:r>
            <a:r>
              <a:rPr lang="ru-RU" sz="4400" dirty="0"/>
              <a:t>может быть чисто </a:t>
            </a:r>
            <a:r>
              <a:rPr lang="ru-RU" sz="4400" b="1" dirty="0"/>
              <a:t>формальным средством разграничения</a:t>
            </a:r>
            <a:r>
              <a:rPr lang="ru-RU" sz="4400" dirty="0"/>
              <a:t> реплик разных лиц в диалогически построенном тексте</a:t>
            </a:r>
            <a:r>
              <a:rPr lang="ru-RU" sz="4400" dirty="0" smtClean="0"/>
              <a:t>:</a:t>
            </a:r>
          </a:p>
          <a:p>
            <a:pPr marL="0" indent="533400" algn="just">
              <a:spcBef>
                <a:spcPts val="0"/>
              </a:spcBef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5486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Любой текст поддается разложению на элементы. Это обусловлено особенностями передачи и восприятия человеком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421845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304800"/>
            <a:ext cx="9029700" cy="5930899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  <a:buNone/>
            </a:pPr>
            <a:r>
              <a:rPr lang="ru-RU" sz="3200" i="1" dirty="0"/>
              <a:t>Инженер открыл дверь, впустил Пашку. Не скрывая удивления, уставился на него.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3200" i="1" dirty="0"/>
              <a:t>Пашка кивнул на стол, заваленный бумагами.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3200" i="1" dirty="0"/>
              <a:t>― Грустные стихи сочиняешь?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3200" i="1" dirty="0"/>
              <a:t>― Я не понимаю, слушай…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3200" i="1" dirty="0"/>
              <a:t>― Поймешь, ― Пашка сел к столу, отодвинул локтем бумаги. ― Любишь Настю?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3200" i="1" dirty="0"/>
              <a:t>― Слушай!.. ― инженер начал краснеть.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3200" i="1" dirty="0"/>
              <a:t>― Любишь. Значит так: иди веди ее сюда ― она в машине сидит</a:t>
            </a:r>
            <a:r>
              <a:rPr lang="ru-RU" sz="3200" dirty="0"/>
              <a:t> (В. Шукшин).</a:t>
            </a:r>
          </a:p>
        </p:txBody>
      </p:sp>
    </p:spTree>
    <p:extLst>
      <p:ext uri="{BB962C8B-B14F-4D97-AF65-F5344CB8AC3E}">
        <p14:creationId xmlns:p14="http://schemas.microsoft.com/office/powerpoint/2010/main" val="31892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u="sng" dirty="0"/>
              <a:t>Объем и структура абзаца </a:t>
            </a:r>
            <a:r>
              <a:rPr lang="ru-RU" sz="4400" dirty="0"/>
              <a:t>всецело связаны </a:t>
            </a:r>
            <a:r>
              <a:rPr lang="ru-RU" sz="4400" b="1" dirty="0">
                <a:solidFill>
                  <a:srgbClr val="00B0F0"/>
                </a:solidFill>
              </a:rPr>
              <a:t>с волей автора</a:t>
            </a:r>
            <a:r>
              <a:rPr lang="ru-RU" sz="4400" dirty="0"/>
              <a:t>, его установкой </a:t>
            </a:r>
            <a:r>
              <a:rPr lang="ru-RU" sz="4400" dirty="0" smtClean="0"/>
              <a:t>(ориентацией </a:t>
            </a:r>
            <a:r>
              <a:rPr lang="ru-RU" sz="4400" dirty="0"/>
              <a:t>на видовые и жанровые признаки </a:t>
            </a:r>
            <a:r>
              <a:rPr lang="ru-RU" sz="4400" dirty="0" smtClean="0"/>
              <a:t>текста), личными </a:t>
            </a:r>
            <a:r>
              <a:rPr lang="ru-RU" sz="4400" dirty="0"/>
              <a:t>пристрастиями, особой манерой письма.</a:t>
            </a:r>
          </a:p>
        </p:txBody>
      </p:sp>
    </p:spTree>
    <p:extLst>
      <p:ext uri="{BB962C8B-B14F-4D97-AF65-F5344CB8AC3E}">
        <p14:creationId xmlns:p14="http://schemas.microsoft.com/office/powerpoint/2010/main" val="11730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Внутренняя сущность абзаца лучше всего постигается при сравнении его </a:t>
            </a:r>
            <a:r>
              <a:rPr lang="ru-RU" sz="4400" dirty="0" smtClean="0"/>
              <a:t>со сложным </a:t>
            </a:r>
            <a:r>
              <a:rPr lang="ru-RU" sz="4400" dirty="0"/>
              <a:t>синтаксическим </a:t>
            </a:r>
            <a:r>
              <a:rPr lang="ru-RU" sz="4400" dirty="0" smtClean="0"/>
              <a:t>целым. 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Это </a:t>
            </a:r>
            <a:r>
              <a:rPr lang="ru-RU" sz="4400" dirty="0"/>
              <a:t>единицы </a:t>
            </a:r>
            <a:r>
              <a:rPr lang="ru-RU" sz="4400" dirty="0" smtClean="0"/>
              <a:t>схожие по </a:t>
            </a:r>
            <a:r>
              <a:rPr lang="ru-RU" sz="4400" dirty="0"/>
              <a:t>внешним </a:t>
            </a:r>
            <a:r>
              <a:rPr lang="ru-RU" sz="4400" dirty="0" smtClean="0"/>
              <a:t>признакам, </a:t>
            </a:r>
            <a:r>
              <a:rPr lang="ru-RU" sz="4400" dirty="0"/>
              <a:t>но не тождественные по существу.</a:t>
            </a:r>
          </a:p>
        </p:txBody>
      </p:sp>
    </p:spTree>
    <p:extLst>
      <p:ext uri="{BB962C8B-B14F-4D97-AF65-F5344CB8AC3E}">
        <p14:creationId xmlns:p14="http://schemas.microsoft.com/office/powerpoint/2010/main" val="107053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734" y="279401"/>
            <a:ext cx="9419166" cy="65785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u="sng" dirty="0"/>
              <a:t>Стержневая фраза </a:t>
            </a:r>
            <a:r>
              <a:rPr lang="ru-RU" sz="4400" b="1" u="sng" dirty="0">
                <a:solidFill>
                  <a:srgbClr val="00B0F0"/>
                </a:solidFill>
              </a:rPr>
              <a:t>абзаца</a:t>
            </a:r>
            <a:r>
              <a:rPr lang="ru-RU" sz="4400" dirty="0"/>
              <a:t> (главная в тематическом, логическом, содержательном плане) </a:t>
            </a:r>
            <a:r>
              <a:rPr lang="ru-RU" sz="4400" dirty="0" smtClean="0"/>
              <a:t>может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4400" dirty="0" smtClean="0"/>
              <a:t>быть </a:t>
            </a:r>
            <a:r>
              <a:rPr lang="ru-RU" sz="4400" b="1" dirty="0" smtClean="0"/>
              <a:t>в</a:t>
            </a:r>
            <a:r>
              <a:rPr lang="ru-RU" sz="4400" dirty="0" smtClean="0"/>
              <a:t> </a:t>
            </a:r>
            <a:r>
              <a:rPr lang="ru-RU" sz="4400" b="1" dirty="0"/>
              <a:t>начале абзаца</a:t>
            </a:r>
            <a:r>
              <a:rPr lang="ru-RU" sz="4400" dirty="0"/>
              <a:t>, </a:t>
            </a:r>
            <a:endParaRPr lang="ru-RU" sz="44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4400" dirty="0" smtClean="0"/>
              <a:t>находиться </a:t>
            </a:r>
            <a:r>
              <a:rPr lang="ru-RU" sz="4400" b="1" dirty="0" smtClean="0"/>
              <a:t>в </a:t>
            </a:r>
            <a:r>
              <a:rPr lang="ru-RU" sz="4400" b="1" dirty="0"/>
              <a:t>конце </a:t>
            </a:r>
            <a:r>
              <a:rPr lang="ru-RU" sz="4400" b="1" dirty="0" smtClean="0"/>
              <a:t>абзаца,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4400" dirty="0" smtClean="0"/>
              <a:t>выступать</a:t>
            </a:r>
            <a:r>
              <a:rPr lang="ru-RU" sz="4400" b="1" dirty="0" smtClean="0"/>
              <a:t> </a:t>
            </a:r>
            <a:r>
              <a:rPr lang="ru-RU" sz="4400" b="1" dirty="0"/>
              <a:t>в роли отдельного абзаца</a:t>
            </a:r>
            <a:r>
              <a:rPr lang="ru-RU" sz="4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091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234" y="1955801"/>
            <a:ext cx="9317566" cy="2019299"/>
          </a:xfrm>
        </p:spPr>
        <p:txBody>
          <a:bodyPr>
            <a:normAutofit lnSpcReduction="1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В</a:t>
            </a:r>
            <a:r>
              <a:rPr lang="ru-RU" sz="4400" dirty="0" smtClean="0"/>
              <a:t> </a:t>
            </a:r>
            <a:r>
              <a:rPr lang="ru-RU" sz="4400" dirty="0"/>
              <a:t>абзаце может быть несколько стержневых </a:t>
            </a:r>
            <a:r>
              <a:rPr lang="ru-RU" sz="4400" dirty="0" smtClean="0"/>
              <a:t>фраз (если он велик по объёму).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3604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114" y="1407886"/>
            <a:ext cx="9461500" cy="3425371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ССЦ </a:t>
            </a:r>
            <a:r>
              <a:rPr lang="ru-RU" sz="4400" b="1" dirty="0" smtClean="0"/>
              <a:t>открывается</a:t>
            </a:r>
            <a:r>
              <a:rPr lang="ru-RU" sz="4400" dirty="0" smtClean="0"/>
              <a:t> </a:t>
            </a:r>
            <a:r>
              <a:rPr lang="ru-RU" sz="4400" b="1" dirty="0">
                <a:solidFill>
                  <a:srgbClr val="00B0F0"/>
                </a:solidFill>
              </a:rPr>
              <a:t>фразой-зачином</a:t>
            </a:r>
            <a:r>
              <a:rPr lang="ru-RU" sz="4400" dirty="0"/>
              <a:t> (или стержневой фразой, вмещающей в себя содержание всего целого). </a:t>
            </a:r>
          </a:p>
        </p:txBody>
      </p:sp>
    </p:spTree>
    <p:extLst>
      <p:ext uri="{BB962C8B-B14F-4D97-AF65-F5344CB8AC3E}">
        <p14:creationId xmlns:p14="http://schemas.microsoft.com/office/powerpoint/2010/main" val="32100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857" y="1409701"/>
            <a:ext cx="9129486" cy="3220356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Ф</a:t>
            </a:r>
            <a:r>
              <a:rPr lang="ru-RU" sz="4400" dirty="0" smtClean="0"/>
              <a:t>разы-зачины ССЦ, </a:t>
            </a:r>
            <a:r>
              <a:rPr lang="ru-RU" sz="4400" dirty="0"/>
              <a:t>будучи стянутыми вместе, образуют 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содержательную канву текста</a:t>
            </a:r>
            <a:r>
              <a:rPr lang="ru-RU" sz="4400" dirty="0"/>
              <a:t>.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219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36601"/>
            <a:ext cx="8596668" cy="5765799"/>
          </a:xfrm>
        </p:spPr>
        <p:txBody>
          <a:bodyPr>
            <a:normAutofit lnSpcReduction="10000"/>
          </a:bodyPr>
          <a:lstStyle/>
          <a:p>
            <a:pPr marL="0" indent="622300" algn="just">
              <a:buNone/>
            </a:pPr>
            <a:r>
              <a:rPr lang="ru-RU" sz="2200" b="1" i="1" dirty="0"/>
              <a:t>Полк отступал вторые сутки.</a:t>
            </a:r>
            <a:r>
              <a:rPr lang="ru-RU" sz="2200" i="1" dirty="0"/>
              <a:t> Медленно, с боями, но отступал. По возвышенным грунтовым дорогам тянулись обозы русской и румынской армий. Объединенные австро-германские части охватывали отступавших глубоким фланговым обходом, пытались сомкнуть кольцо. // </a:t>
            </a:r>
            <a:r>
              <a:rPr lang="ru-RU" sz="2200" b="1" i="1" dirty="0"/>
              <a:t>К вечеру стало известно, что 12 полку и соседней с ним румынской бригаде грозит окружение.</a:t>
            </a:r>
            <a:r>
              <a:rPr lang="ru-RU" sz="2200" i="1" dirty="0"/>
              <a:t> Противник на закате солнца выбил румын из деревни </a:t>
            </a:r>
            <a:r>
              <a:rPr lang="ru-RU" sz="2200" i="1" dirty="0" err="1"/>
              <a:t>Ховинески</a:t>
            </a:r>
            <a:r>
              <a:rPr lang="ru-RU" sz="2200" i="1" dirty="0"/>
              <a:t> и уже продвинулся до высот «480», что граничат с </a:t>
            </a:r>
            <a:r>
              <a:rPr lang="ru-RU" sz="2200" i="1" dirty="0" err="1"/>
              <a:t>голшским</a:t>
            </a:r>
            <a:r>
              <a:rPr lang="ru-RU" sz="2200" i="1" dirty="0"/>
              <a:t> перевалом. // Ночью 12 полк, подкрепленный батареей конно-горного дивизиона, получил приказ занять позиции в низовьях </a:t>
            </a:r>
            <a:r>
              <a:rPr lang="ru-RU" sz="2200" i="1" dirty="0" err="1"/>
              <a:t>Голшской</a:t>
            </a:r>
            <a:r>
              <a:rPr lang="ru-RU" sz="2200" i="1" dirty="0"/>
              <a:t> долины. Полк, выставив сторожевое охранение, приготовился к встречному бою. // В эту ночь Мишка Кошевой и хуторянин его, </a:t>
            </a:r>
            <a:r>
              <a:rPr lang="ru-RU" sz="2200" i="1" dirty="0" err="1"/>
              <a:t>чурбаковатый</a:t>
            </a:r>
            <a:r>
              <a:rPr lang="ru-RU" sz="2200" i="1" dirty="0"/>
              <a:t> Алексей </a:t>
            </a:r>
            <a:r>
              <a:rPr lang="ru-RU" sz="2200" i="1" dirty="0" err="1"/>
              <a:t>Бешняк</a:t>
            </a:r>
            <a:r>
              <a:rPr lang="ru-RU" sz="2200" i="1" dirty="0"/>
              <a:t>, были в секрете. Таились в ярке возле покинутого обвалившегося колодца, вдыхая разреженный морозом </a:t>
            </a:r>
            <a:r>
              <a:rPr lang="ru-RU" sz="2200" i="1" dirty="0" smtClean="0"/>
              <a:t>воздух </a:t>
            </a:r>
            <a:r>
              <a:rPr lang="ru-RU" sz="2200" dirty="0" smtClean="0"/>
              <a:t>(М. Шолохов)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7198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834" y="1054101"/>
            <a:ext cx="8596668" cy="4508499"/>
          </a:xfrm>
        </p:spPr>
        <p:txBody>
          <a:bodyPr>
            <a:normAutofit/>
          </a:bodyPr>
          <a:lstStyle/>
          <a:p>
            <a:pPr marL="0" indent="533400" algn="just">
              <a:spcBef>
                <a:spcPts val="0"/>
              </a:spcBef>
              <a:buNone/>
            </a:pPr>
            <a:r>
              <a:rPr lang="ru-RU" sz="2800" i="1" dirty="0"/>
              <a:t>Полк отступал вторые сутки.</a:t>
            </a:r>
            <a:endParaRPr lang="ru-RU" sz="2800" dirty="0"/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2800" i="1" dirty="0"/>
              <a:t>К вечеру стало известно, что 12 полку и соседней с ним румынской бригаде грозит окружение.</a:t>
            </a:r>
            <a:endParaRPr lang="ru-RU" sz="2800" dirty="0"/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2800" i="1" dirty="0"/>
              <a:t>Ночью 12 полк, подкрепленный батареей конно-горного дивизиона, получил приказ занять позиции в низовьях </a:t>
            </a:r>
            <a:r>
              <a:rPr lang="ru-RU" sz="2800" i="1" dirty="0" err="1"/>
              <a:t>Голшской</a:t>
            </a:r>
            <a:r>
              <a:rPr lang="ru-RU" sz="2800" i="1" dirty="0"/>
              <a:t> долины.</a:t>
            </a:r>
            <a:endParaRPr lang="ru-RU" sz="2800" dirty="0"/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2800" i="1" dirty="0"/>
              <a:t>В эту ночь Мишка Кошевой и хуторянин его, </a:t>
            </a:r>
            <a:r>
              <a:rPr lang="ru-RU" sz="2800" i="1" dirty="0" err="1"/>
              <a:t>чурбаковатый</a:t>
            </a:r>
            <a:r>
              <a:rPr lang="ru-RU" sz="2800" i="1" dirty="0"/>
              <a:t> Алексей </a:t>
            </a:r>
            <a:r>
              <a:rPr lang="ru-RU" sz="2800" i="1" dirty="0" err="1"/>
              <a:t>Бешняк</a:t>
            </a:r>
            <a:r>
              <a:rPr lang="ru-RU" sz="2800" i="1" dirty="0"/>
              <a:t>, были в секрете.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9066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77334" y="215900"/>
            <a:ext cx="8596668" cy="3492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000" dirty="0"/>
              <a:t>Части ССЦ легко объединяются в сложное предложение, если на месте точек поставить иные знаки: запятые, точки с запятыми, тире, </a:t>
            </a:r>
            <a:r>
              <a:rPr lang="ru-RU" sz="4000" dirty="0" smtClean="0"/>
              <a:t>многоточие.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2146300" y="4025900"/>
            <a:ext cx="7340600" cy="2311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Абзац таким экспериментам не поддается, </a:t>
            </a: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>
                <a:solidFill>
                  <a:schemeClr val="tx1"/>
                </a:solidFill>
              </a:rPr>
              <a:t>если, конечно, он по случайности не совпадает со сложным целым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5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              Структура 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текста </a:t>
            </a:r>
            <a:r>
              <a:rPr lang="ru-RU" sz="4400" dirty="0"/>
              <a:t>определяется особенностями внутренней организации </a:t>
            </a:r>
            <a:r>
              <a:rPr lang="ru-RU" sz="4400" dirty="0" smtClean="0"/>
              <a:t>вычленяемых единиц </a:t>
            </a:r>
            <a:r>
              <a:rPr lang="ru-RU" sz="4400" dirty="0"/>
              <a:t>текста и закономерностями взаимосвязи этих единиц в рамках цельного сообщения (текста).</a:t>
            </a:r>
          </a:p>
        </p:txBody>
      </p:sp>
    </p:spTree>
    <p:extLst>
      <p:ext uri="{BB962C8B-B14F-4D97-AF65-F5344CB8AC3E}">
        <p14:creationId xmlns:p14="http://schemas.microsoft.com/office/powerpoint/2010/main" val="10337994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799" y="292100"/>
            <a:ext cx="9401629" cy="6565900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Единицы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 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>
              <a:solidFill>
                <a:srgbClr val="00B0F0"/>
              </a:solidFill>
            </a:endParaRP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и                    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>
              <a:solidFill>
                <a:srgbClr val="FF0000"/>
              </a:solidFill>
            </a:endParaRP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</a:endParaRP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>
              <a:solidFill>
                <a:srgbClr val="FF0000"/>
              </a:solidFill>
            </a:endParaRPr>
          </a:p>
          <a:p>
            <a:pPr marL="0" indent="812800" algn="ctr">
              <a:spcBef>
                <a:spcPts val="0"/>
              </a:spcBef>
              <a:buNone/>
            </a:pPr>
            <a:r>
              <a:rPr lang="ru-RU" sz="4400" dirty="0" smtClean="0"/>
              <a:t>находятся </a:t>
            </a:r>
            <a:r>
              <a:rPr lang="ru-RU" sz="4400" dirty="0"/>
              <a:t>во взаимосвязи и </a:t>
            </a:r>
            <a:r>
              <a:rPr lang="ru-RU" sz="4400" dirty="0" smtClean="0"/>
              <a:t>взаимообусловленности. </a:t>
            </a:r>
            <a:endParaRPr lang="ru-RU" sz="4400" dirty="0"/>
          </a:p>
        </p:txBody>
      </p:sp>
      <p:sp>
        <p:nvSpPr>
          <p:cNvPr id="2" name="Овал 1"/>
          <p:cNvSpPr/>
          <p:nvPr/>
        </p:nvSpPr>
        <p:spPr>
          <a:xfrm>
            <a:off x="377370" y="1125764"/>
            <a:ext cx="9376229" cy="1262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семантико-грамматического (</a:t>
            </a:r>
            <a:r>
              <a:rPr lang="ru-RU" sz="3200" dirty="0" smtClean="0">
                <a:solidFill>
                  <a:schemeClr val="tx1"/>
                </a:solidFill>
              </a:rPr>
              <a:t>синтаксического) уровня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7029" y="3222171"/>
            <a:ext cx="9390742" cy="12672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композиционного уровня</a:t>
            </a:r>
          </a:p>
        </p:txBody>
      </p:sp>
    </p:spTree>
    <p:extLst>
      <p:ext uri="{BB962C8B-B14F-4D97-AF65-F5344CB8AC3E}">
        <p14:creationId xmlns:p14="http://schemas.microsoft.com/office/powerpoint/2010/main" val="7829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1" y="800101"/>
            <a:ext cx="937622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Они </a:t>
            </a:r>
            <a:r>
              <a:rPr lang="ru-RU" sz="4400" dirty="0"/>
              <a:t>могут </a:t>
            </a:r>
            <a:endParaRPr lang="ru-RU" sz="44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4400" dirty="0"/>
              <a:t> </a:t>
            </a:r>
            <a:r>
              <a:rPr lang="ru-RU" sz="4400" dirty="0" smtClean="0"/>
              <a:t>совпадать</a:t>
            </a:r>
            <a:r>
              <a:rPr lang="ru-RU" sz="4400" dirty="0"/>
              <a:t>, </a:t>
            </a:r>
            <a:r>
              <a:rPr lang="ru-RU" sz="4400" dirty="0" err="1"/>
              <a:t>накладываясь</a:t>
            </a:r>
            <a:r>
              <a:rPr lang="ru-RU" sz="4400" dirty="0"/>
              <a:t> друг на друга (ССЦ может быть равно абзацу</a:t>
            </a:r>
            <a:r>
              <a:rPr lang="ru-RU" sz="4400" dirty="0" smtClean="0"/>
              <a:t>),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4400" dirty="0"/>
              <a:t> </a:t>
            </a:r>
            <a:r>
              <a:rPr lang="ru-RU" sz="4400" dirty="0" smtClean="0"/>
              <a:t>не </a:t>
            </a:r>
            <a:r>
              <a:rPr lang="ru-RU" sz="4400" dirty="0"/>
              <a:t>совпадать (ССЦ состоит из нескольких абзацев и наоборот)</a:t>
            </a:r>
          </a:p>
        </p:txBody>
      </p:sp>
    </p:spTree>
    <p:extLst>
      <p:ext uri="{BB962C8B-B14F-4D97-AF65-F5344CB8AC3E}">
        <p14:creationId xmlns:p14="http://schemas.microsoft.com/office/powerpoint/2010/main" val="31744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11201"/>
            <a:ext cx="8596668" cy="5330162"/>
          </a:xfrm>
        </p:spPr>
        <p:txBody>
          <a:bodyPr>
            <a:normAutofit fontScale="92500" lnSpcReduction="10000"/>
          </a:bodyPr>
          <a:lstStyle/>
          <a:p>
            <a:pPr marL="0" indent="533400" algn="just">
              <a:buNone/>
            </a:pPr>
            <a:r>
              <a:rPr lang="ru-RU" sz="4000" dirty="0" smtClean="0"/>
              <a:t>Абзац и ССЦ </a:t>
            </a:r>
            <a:r>
              <a:rPr lang="ru-RU" sz="4000" dirty="0"/>
              <a:t>совпадают в тех случаях, когда изложение материала </a:t>
            </a:r>
            <a:r>
              <a:rPr lang="ru-RU" sz="4000" dirty="0" smtClean="0"/>
              <a:t>ведется </a:t>
            </a:r>
            <a:r>
              <a:rPr lang="ru-RU" sz="4000" dirty="0"/>
              <a:t>по логико-смысловому </a:t>
            </a:r>
            <a:r>
              <a:rPr lang="ru-RU" sz="4000" dirty="0" smtClean="0"/>
              <a:t>принципу, </a:t>
            </a:r>
            <a:r>
              <a:rPr lang="ru-RU" sz="4000" dirty="0"/>
              <a:t>когда границы абзацев и межфразовых единств намечают переход от одной </a:t>
            </a:r>
            <a:r>
              <a:rPr lang="ru-RU" sz="4000" dirty="0" err="1"/>
              <a:t>микротемы</a:t>
            </a:r>
            <a:r>
              <a:rPr lang="ru-RU" sz="4000" dirty="0"/>
              <a:t> к другой. Такой абзац, совпадающий со сложным синтаксическим целым, называют </a:t>
            </a:r>
            <a:r>
              <a:rPr lang="ru-RU" sz="4000" dirty="0" smtClean="0">
                <a:solidFill>
                  <a:srgbClr val="0070C0"/>
                </a:solidFill>
              </a:rPr>
              <a:t>тематическим</a:t>
            </a:r>
            <a:r>
              <a:rPr lang="ru-RU" sz="4000" dirty="0" smtClean="0"/>
              <a:t> или классическим.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1841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674689"/>
            <a:ext cx="8596668" cy="5370511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i="1" dirty="0"/>
              <a:t>Вот стоит березка на береговом скосе речки </a:t>
            </a:r>
            <a:r>
              <a:rPr lang="ru-RU" sz="2800" i="1" dirty="0" err="1"/>
              <a:t>Покши</a:t>
            </a:r>
            <a:r>
              <a:rPr lang="ru-RU" sz="2800" i="1" dirty="0"/>
              <a:t>. В половодье ее чуть ли не до вершин накрывает студеная вода, острые ломаные льдины жестко ударяют о ствол, того и гляди срежут, столкнут или поранят. Она держится. Все перетерпев, вовремя украшается: и зеленой листвой, и сережками; и белизной коры </a:t>
            </a:r>
            <a:r>
              <a:rPr lang="ru-RU" sz="2800" i="1" dirty="0" err="1"/>
              <a:t>приглядиста</a:t>
            </a:r>
            <a:r>
              <a:rPr lang="ru-RU" sz="2800" i="1" dirty="0"/>
              <a:t>. Летом в ее тени, откинутой на реку, нежатся щурята, любят подремать окуни.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i="1" u="sng" dirty="0"/>
              <a:t>Я люблю эту березку за ее тихое </a:t>
            </a:r>
            <a:r>
              <a:rPr lang="ru-RU" sz="2800" i="1" u="sng" dirty="0" smtClean="0"/>
              <a:t>мужество </a:t>
            </a:r>
            <a:r>
              <a:rPr lang="ru-RU" sz="2800" dirty="0" smtClean="0"/>
              <a:t>(</a:t>
            </a:r>
            <a:r>
              <a:rPr lang="ru-RU" sz="2800" dirty="0"/>
              <a:t>В. </a:t>
            </a:r>
            <a:r>
              <a:rPr lang="ru-RU" sz="2800" dirty="0" err="1"/>
              <a:t>Бочарников</a:t>
            </a:r>
            <a:r>
              <a:rPr lang="ru-RU" sz="2800" dirty="0"/>
              <a:t>. Березка).</a:t>
            </a:r>
          </a:p>
        </p:txBody>
      </p:sp>
    </p:spTree>
    <p:extLst>
      <p:ext uri="{BB962C8B-B14F-4D97-AF65-F5344CB8AC3E}">
        <p14:creationId xmlns:p14="http://schemas.microsoft.com/office/powerpoint/2010/main" val="196971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034" y="1574801"/>
            <a:ext cx="8596668" cy="309244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В  </a:t>
            </a:r>
            <a:r>
              <a:rPr lang="ru-RU" sz="4400" dirty="0" smtClean="0"/>
              <a:t>случае несовпадения абзаца и ССЦ возможны следующие варианты. </a:t>
            </a:r>
          </a:p>
        </p:txBody>
      </p:sp>
    </p:spTree>
    <p:extLst>
      <p:ext uri="{BB962C8B-B14F-4D97-AF65-F5344CB8AC3E}">
        <p14:creationId xmlns:p14="http://schemas.microsoft.com/office/powerpoint/2010/main" val="31535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6800" y="2216835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/>
              <a:t>       </a:t>
            </a:r>
            <a:r>
              <a:rPr lang="ru-RU" sz="4800" dirty="0" smtClean="0"/>
              <a:t>В </a:t>
            </a:r>
            <a:r>
              <a:rPr lang="ru-RU" sz="4800" dirty="0"/>
              <a:t>одном абзаце может быть два и более сложных синтаксических целых.</a:t>
            </a:r>
          </a:p>
        </p:txBody>
      </p:sp>
    </p:spTree>
    <p:extLst>
      <p:ext uri="{BB962C8B-B14F-4D97-AF65-F5344CB8AC3E}">
        <p14:creationId xmlns:p14="http://schemas.microsoft.com/office/powerpoint/2010/main" val="21030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279400"/>
            <a:ext cx="9461500" cy="6451600"/>
          </a:xfrm>
        </p:spPr>
        <p:txBody>
          <a:bodyPr>
            <a:normAutofit fontScale="92500" lnSpcReduction="20000"/>
          </a:bodyPr>
          <a:lstStyle/>
          <a:p>
            <a:pPr marL="0" indent="533400" algn="just">
              <a:buNone/>
            </a:pPr>
            <a:r>
              <a:rPr lang="ru-RU" sz="2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Три </a:t>
            </a:r>
            <a:r>
              <a:rPr lang="ru-RU" sz="2600" b="1" dirty="0">
                <a:solidFill>
                  <a:srgbClr val="0070C0"/>
                </a:solidFill>
                <a:cs typeface="Times New Roman" panose="02020603050405020304" pitchFamily="18" charset="0"/>
              </a:rPr>
              <a:t>сложных синтаксических целых </a:t>
            </a:r>
            <a:r>
              <a:rPr lang="ru-RU" sz="2600" b="1" dirty="0">
                <a:solidFill>
                  <a:srgbClr val="0070C0"/>
                </a:solidFill>
              </a:rPr>
              <a:t>― </a:t>
            </a:r>
            <a:r>
              <a:rPr lang="ru-RU" sz="2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один </a:t>
            </a:r>
            <a:r>
              <a:rPr lang="ru-RU" sz="2600" b="1" dirty="0">
                <a:solidFill>
                  <a:srgbClr val="0070C0"/>
                </a:solidFill>
                <a:cs typeface="Times New Roman" panose="02020603050405020304" pitchFamily="18" charset="0"/>
              </a:rPr>
              <a:t>абзац:</a:t>
            </a:r>
          </a:p>
          <a:p>
            <a:pPr marL="0" indent="533400" algn="just">
              <a:buNone/>
            </a:pPr>
            <a:r>
              <a:rPr lang="ru-RU" sz="2400" i="1" dirty="0">
                <a:cs typeface="Times New Roman" panose="02020603050405020304" pitchFamily="18" charset="0"/>
              </a:rPr>
              <a:t>В Козьмодемьянском переулке на Покровке, где теперь стоит лютеранская церковь св. Петра и Павла, находился некогда дом малороссийского гетмана Ивана Степановича Мазепы, известного авантюриста петровского времени. Он родился в селе </a:t>
            </a:r>
            <a:r>
              <a:rPr lang="ru-RU" sz="2400" i="1" dirty="0" err="1">
                <a:cs typeface="Times New Roman" panose="02020603050405020304" pitchFamily="18" charset="0"/>
              </a:rPr>
              <a:t>Мазепинцах</a:t>
            </a:r>
            <a:r>
              <a:rPr lang="ru-RU" sz="2400" i="1" dirty="0">
                <a:cs typeface="Times New Roman" panose="02020603050405020304" pitchFamily="18" charset="0"/>
              </a:rPr>
              <a:t> в Киевской губернии и происходил родом из малороссийских дворян. Предок его, будучи полковником, сожжен поляками в медном баке вместе с гетманом </a:t>
            </a:r>
            <a:r>
              <a:rPr lang="ru-RU" sz="2400" i="1" dirty="0" err="1">
                <a:cs typeface="Times New Roman" panose="02020603050405020304" pitchFamily="18" charset="0"/>
              </a:rPr>
              <a:t>Наливайкою</a:t>
            </a:r>
            <a:r>
              <a:rPr lang="ru-RU" sz="2400" i="1" dirty="0">
                <a:cs typeface="Times New Roman" panose="02020603050405020304" pitchFamily="18" charset="0"/>
              </a:rPr>
              <a:t>. Мазепа воспитывался в Польше у иезуитов и в совершенстве знал многие иностранные языки; в молодости он отличался приятною наружностью и нравился польским дамам. Существует предание, что один польский магнат застал его со своею женою, приказал раздеть его, облить дегтем, обсыпать пухом, привязать веревками к дикой лошади и пустить в степь. Это случилось на границе Малороссии; казаки спасли его от неминуемой смерти. Такое жестокое наказание не вылечило Мазепу от ухаживания за чужими женами и девицами. Впоследствии мы видим в числе многих обольщенных им женщин крестницу его Матрену (названную Пушкиным Мариею), дочь генерального судьи Кочубея и родственницу короля Лещинского, княжну </a:t>
            </a:r>
            <a:r>
              <a:rPr lang="ru-RU" sz="2400" i="1" dirty="0" err="1">
                <a:cs typeface="Times New Roman" panose="02020603050405020304" pitchFamily="18" charset="0"/>
              </a:rPr>
              <a:t>Дульскую</a:t>
            </a:r>
            <a:r>
              <a:rPr lang="ru-RU" sz="2400" i="1" dirty="0">
                <a:cs typeface="Times New Roman" panose="02020603050405020304" pitchFamily="18" charset="0"/>
              </a:rPr>
              <a:t>, для получения руки которой Мазепа хотел привести Малороссию в подданство польское (М.П. </a:t>
            </a:r>
            <a:r>
              <a:rPr lang="ru-RU" sz="2400" i="1" dirty="0" err="1">
                <a:cs typeface="Times New Roman" panose="02020603050405020304" pitchFamily="18" charset="0"/>
              </a:rPr>
              <a:t>Пыляев</a:t>
            </a:r>
            <a:r>
              <a:rPr lang="ru-RU" sz="2400" i="1" dirty="0">
                <a:cs typeface="Times New Roman" panose="02020603050405020304" pitchFamily="18" charset="0"/>
              </a:rPr>
              <a:t>. Старая Москва).</a:t>
            </a:r>
          </a:p>
        </p:txBody>
      </p:sp>
    </p:spTree>
    <p:extLst>
      <p:ext uri="{BB962C8B-B14F-4D97-AF65-F5344CB8AC3E}">
        <p14:creationId xmlns:p14="http://schemas.microsoft.com/office/powerpoint/2010/main" val="16047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1879601"/>
            <a:ext cx="9385300" cy="23621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Одно сложное синтаксическое целое может состоять из нескольких абзацев.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38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444500"/>
            <a:ext cx="9194800" cy="61849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4400" b="1" dirty="0">
                <a:solidFill>
                  <a:srgbClr val="00B0F0"/>
                </a:solidFill>
              </a:rPr>
              <a:t>Одно сложное синтаксическое целое </a:t>
            </a:r>
            <a:r>
              <a:rPr lang="ru-RU" sz="4400" b="1" dirty="0" smtClean="0">
                <a:solidFill>
                  <a:srgbClr val="00B0F0"/>
                </a:solidFill>
              </a:rPr>
              <a:t>― </a:t>
            </a:r>
            <a:r>
              <a:rPr lang="ru-RU" sz="4400" b="1" dirty="0">
                <a:solidFill>
                  <a:srgbClr val="00B0F0"/>
                </a:solidFill>
              </a:rPr>
              <a:t>четыре абзаца</a:t>
            </a:r>
            <a:r>
              <a:rPr lang="ru-RU" sz="4400" dirty="0">
                <a:solidFill>
                  <a:srgbClr val="00B0F0"/>
                </a:solidFill>
              </a:rPr>
              <a:t>:</a:t>
            </a:r>
          </a:p>
          <a:p>
            <a:pPr marL="0" indent="723900" algn="just">
              <a:buNone/>
            </a:pPr>
            <a:r>
              <a:rPr lang="ru-RU" sz="4400" i="1" dirty="0"/>
              <a:t>Всякая любовь прекрасна. И только она одна и прекрасна.</a:t>
            </a:r>
          </a:p>
          <a:p>
            <a:pPr marL="0" indent="723900" algn="just">
              <a:buNone/>
            </a:pPr>
            <a:r>
              <a:rPr lang="ru-RU" sz="4400" i="1" dirty="0"/>
              <a:t>Потому что на земле единственное «в себе самом истинное» </a:t>
            </a:r>
            <a:r>
              <a:rPr lang="ru-RU" sz="4400" i="1" dirty="0" smtClean="0"/>
              <a:t>― </a:t>
            </a:r>
            <a:r>
              <a:rPr lang="ru-RU" sz="4400" i="1" dirty="0"/>
              <a:t>это любовь.</a:t>
            </a:r>
          </a:p>
          <a:p>
            <a:pPr marL="0" indent="723900" algn="just">
              <a:buNone/>
            </a:pPr>
            <a:r>
              <a:rPr lang="ru-RU" sz="4400" i="1" dirty="0"/>
              <a:t>Гаснет любовь </a:t>
            </a:r>
            <a:r>
              <a:rPr lang="ru-RU" sz="4400" i="1" dirty="0" smtClean="0"/>
              <a:t>― </a:t>
            </a:r>
            <a:r>
              <a:rPr lang="ru-RU" sz="4400" i="1" dirty="0"/>
              <a:t>и гаснет истина. Поэтому «</a:t>
            </a:r>
            <a:r>
              <a:rPr lang="ru-RU" sz="4400" i="1" dirty="0" err="1"/>
              <a:t>истинствовать</a:t>
            </a:r>
            <a:r>
              <a:rPr lang="ru-RU" sz="4400" i="1" dirty="0"/>
              <a:t> на земле» значит постоянно и истинно </a:t>
            </a:r>
            <a:r>
              <a:rPr lang="ru-RU" sz="4400" i="1" dirty="0" smtClean="0"/>
              <a:t>любить.</a:t>
            </a:r>
            <a:r>
              <a:rPr lang="ru-RU" sz="4400" dirty="0" smtClean="0"/>
              <a:t> </a:t>
            </a:r>
            <a:r>
              <a:rPr lang="ru-RU" sz="4400" dirty="0"/>
              <a:t>(В.В. Розанов. Уединенное).</a:t>
            </a:r>
          </a:p>
        </p:txBody>
      </p:sp>
    </p:spTree>
    <p:extLst>
      <p:ext uri="{BB962C8B-B14F-4D97-AF65-F5344CB8AC3E}">
        <p14:creationId xmlns:p14="http://schemas.microsoft.com/office/powerpoint/2010/main" val="189928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534" y="10160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В абзац может быть внесено одно предложение и даже часть предложения </a:t>
            </a:r>
            <a:r>
              <a:rPr lang="ru-RU" sz="4400" dirty="0" smtClean="0"/>
              <a:t>(в </a:t>
            </a:r>
            <a:r>
              <a:rPr lang="ru-RU" sz="4400" dirty="0"/>
              <a:t>официально-деловых </a:t>
            </a:r>
            <a:r>
              <a:rPr lang="ru-RU" sz="4400" dirty="0" smtClean="0"/>
              <a:t>и научных текстах</a:t>
            </a:r>
            <a:r>
              <a:rPr lang="ru-RU" sz="4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6043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1663701"/>
            <a:ext cx="8956502" cy="28447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Вопрос о выделении </a:t>
            </a:r>
            <a:r>
              <a:rPr lang="ru-RU" sz="4400" dirty="0"/>
              <a:t>основной </a:t>
            </a:r>
            <a:r>
              <a:rPr lang="ru-RU" sz="4400" dirty="0">
                <a:solidFill>
                  <a:srgbClr val="FF0000"/>
                </a:solidFill>
              </a:rPr>
              <a:t>минимальной единицы </a:t>
            </a:r>
            <a:r>
              <a:rPr lang="ru-RU" sz="4400" dirty="0" smtClean="0">
                <a:solidFill>
                  <a:srgbClr val="FF0000"/>
                </a:solidFill>
              </a:rPr>
              <a:t>текста</a:t>
            </a:r>
            <a:r>
              <a:rPr lang="ru-RU" sz="4400" dirty="0"/>
              <a:t>  </a:t>
            </a:r>
            <a:r>
              <a:rPr lang="ru-RU" sz="4400" dirty="0" smtClean="0"/>
              <a:t>является дискуссионным.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06855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317500"/>
            <a:ext cx="9169400" cy="6375400"/>
          </a:xfrm>
        </p:spPr>
        <p:txBody>
          <a:bodyPr>
            <a:normAutofit fontScale="92500" lnSpcReduction="20000"/>
          </a:bodyPr>
          <a:lstStyle/>
          <a:p>
            <a:pPr marL="0" indent="622300" algn="just">
              <a:buNone/>
            </a:pPr>
            <a:r>
              <a:rPr lang="ru-RU" sz="4400" dirty="0">
                <a:solidFill>
                  <a:srgbClr val="00B0F0"/>
                </a:solidFill>
              </a:rPr>
              <a:t>Одно предложение-высказывание </a:t>
            </a:r>
            <a:r>
              <a:rPr lang="ru-RU" sz="4400" dirty="0" smtClean="0">
                <a:solidFill>
                  <a:srgbClr val="00B0F0"/>
                </a:solidFill>
              </a:rPr>
              <a:t>― </a:t>
            </a:r>
            <a:r>
              <a:rPr lang="ru-RU" sz="4400" dirty="0">
                <a:solidFill>
                  <a:srgbClr val="00B0F0"/>
                </a:solidFill>
              </a:rPr>
              <a:t>четыре абзаца:</a:t>
            </a:r>
          </a:p>
          <a:p>
            <a:pPr marL="0" indent="622300" algn="just">
              <a:spcBef>
                <a:spcPts val="0"/>
              </a:spcBef>
              <a:buNone/>
            </a:pPr>
            <a:r>
              <a:rPr lang="ru-RU" sz="4400" i="1" dirty="0"/>
              <a:t>Операциям обработки подвергаются:</a:t>
            </a:r>
          </a:p>
          <a:p>
            <a:pPr marL="0" indent="622300" algn="just">
              <a:spcBef>
                <a:spcPts val="0"/>
              </a:spcBef>
              <a:buNone/>
            </a:pPr>
            <a:r>
              <a:rPr lang="ru-RU" sz="4400" i="1" dirty="0"/>
              <a:t>выходные величины датчиков;</a:t>
            </a:r>
          </a:p>
          <a:p>
            <a:pPr marL="0" indent="622300" algn="just">
              <a:spcBef>
                <a:spcPts val="0"/>
              </a:spcBef>
              <a:buNone/>
            </a:pPr>
            <a:r>
              <a:rPr lang="ru-RU" sz="4400" i="1" dirty="0"/>
              <a:t>результаты измерений (выходные данные измерительных устройств);</a:t>
            </a:r>
          </a:p>
          <a:p>
            <a:pPr marL="0" indent="622300" algn="just">
              <a:spcBef>
                <a:spcPts val="0"/>
              </a:spcBef>
              <a:buNone/>
            </a:pPr>
            <a:r>
              <a:rPr lang="ru-RU" sz="4400" i="1" dirty="0"/>
              <a:t>результаты предварительной первичной обработки </a:t>
            </a:r>
            <a:r>
              <a:rPr lang="ru-RU" sz="4400" i="1" dirty="0" smtClean="0"/>
              <a:t>данных.</a:t>
            </a:r>
            <a:endParaRPr lang="ru-RU" sz="4400" i="1" dirty="0"/>
          </a:p>
          <a:p>
            <a:pPr marL="0" indent="622300" algn="just">
              <a:buNone/>
            </a:pPr>
            <a:r>
              <a:rPr lang="ru-RU" sz="4400" dirty="0"/>
              <a:t>(</a:t>
            </a:r>
            <a:r>
              <a:rPr lang="ru-RU" sz="3300" dirty="0"/>
              <a:t>А.И. Воронков, Е.В. Мухин. Измерительные информационные системы</a:t>
            </a:r>
            <a:r>
              <a:rPr lang="ru-RU" sz="4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187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 lnSpcReduction="1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Чем более стандартен текст по своей речевой организации, тем более </a:t>
            </a:r>
            <a:r>
              <a:rPr lang="ru-RU" sz="4400" dirty="0" smtClean="0"/>
              <a:t>сближаются </a:t>
            </a:r>
            <a:r>
              <a:rPr lang="ru-RU" sz="4400" dirty="0"/>
              <a:t>уровни </a:t>
            </a:r>
            <a:r>
              <a:rPr lang="ru-RU" sz="4400" dirty="0" smtClean="0"/>
              <a:t>членения (синтаксический и композиционный</a:t>
            </a:r>
            <a:r>
              <a:rPr lang="ru-RU" sz="4400" dirty="0" smtClean="0"/>
              <a:t>); </a:t>
            </a:r>
            <a:r>
              <a:rPr lang="ru-RU" sz="4400" dirty="0"/>
              <a:t>чем менее стандартен текст, тем больше между ними расхождений, а иногда и противоречий.</a:t>
            </a:r>
          </a:p>
        </p:txBody>
      </p:sp>
    </p:spTree>
    <p:extLst>
      <p:ext uri="{BB962C8B-B14F-4D97-AF65-F5344CB8AC3E}">
        <p14:creationId xmlns:p14="http://schemas.microsoft.com/office/powerpoint/2010/main" val="364165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46301"/>
            <a:ext cx="8596668" cy="1206499"/>
          </a:xfrm>
        </p:spPr>
        <p:txBody>
          <a:bodyPr>
            <a:normAutofit fontScale="92500" lnSpcReduction="2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Виды и средства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связи в тексте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965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034" y="876301"/>
            <a:ext cx="9444566" cy="5241262"/>
          </a:xfrm>
        </p:spPr>
        <p:txBody>
          <a:bodyPr>
            <a:normAutofit fontScale="925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И.Р. Гальперин считает, что связность текста реализуется через различные формы </a:t>
            </a:r>
            <a:r>
              <a:rPr lang="ru-RU" sz="4400" dirty="0" smtClean="0"/>
              <a:t>когезии </a:t>
            </a:r>
            <a:r>
              <a:rPr lang="ru-RU" sz="4400" dirty="0"/>
              <a:t>(от англ. </a:t>
            </a:r>
            <a:r>
              <a:rPr lang="ru-RU" sz="4400" i="1" dirty="0" err="1"/>
              <a:t>cohesion</a:t>
            </a:r>
            <a:r>
              <a:rPr lang="ru-RU" sz="4400" i="1" dirty="0"/>
              <a:t> — </a:t>
            </a:r>
            <a:r>
              <a:rPr lang="ru-RU" sz="4400" dirty="0"/>
              <a:t>сцепление), особые виды связи, обеспечивающие </a:t>
            </a:r>
            <a:r>
              <a:rPr lang="ru-RU" sz="4400" dirty="0" smtClean="0"/>
              <a:t>логическую</a:t>
            </a:r>
            <a:r>
              <a:rPr lang="ru-RU" sz="4400" dirty="0"/>
              <a:t>, </a:t>
            </a:r>
            <a:r>
              <a:rPr lang="ru-RU" sz="4400" dirty="0" err="1"/>
              <a:t>темпоральную</a:t>
            </a:r>
            <a:r>
              <a:rPr lang="ru-RU" sz="4400" dirty="0"/>
              <a:t> и пространственную последовательность и взаимосвязь </a:t>
            </a:r>
            <a:r>
              <a:rPr lang="ru-RU" sz="4400" dirty="0" smtClean="0"/>
              <a:t>сообщений </a:t>
            </a:r>
            <a:r>
              <a:rPr lang="ru-RU" sz="4400" dirty="0"/>
              <a:t>в тексте.</a:t>
            </a:r>
          </a:p>
        </p:txBody>
      </p:sp>
    </p:spTree>
    <p:extLst>
      <p:ext uri="{BB962C8B-B14F-4D97-AF65-F5344CB8AC3E}">
        <p14:creationId xmlns:p14="http://schemas.microsoft.com/office/powerpoint/2010/main" val="320194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2006600"/>
            <a:ext cx="9058102" cy="3441700"/>
          </a:xfrm>
        </p:spPr>
        <p:txBody>
          <a:bodyPr>
            <a:normAutofit lnSpcReduction="1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Когезия подразделяется на виды в зависимости от ряда оснований. </a:t>
            </a:r>
            <a:endParaRPr lang="ru-RU" sz="4400" dirty="0" smtClean="0"/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 smtClean="0"/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388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 fontScale="85000" lnSpcReduction="2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Вид </a:t>
            </a:r>
            <a:r>
              <a:rPr lang="ru-RU" sz="4400" dirty="0"/>
              <a:t>связности может быть основан на </a:t>
            </a:r>
            <a:r>
              <a:rPr lang="ru-RU" sz="4400" dirty="0">
                <a:solidFill>
                  <a:srgbClr val="FF0000"/>
                </a:solidFill>
              </a:rPr>
              <a:t>повторяемости элементов </a:t>
            </a:r>
            <a:r>
              <a:rPr lang="ru-RU" sz="4400" dirty="0"/>
              <a:t>какого-то языкового уровня в пределах текста. На основании характера повторяющейся языковой единицы </a:t>
            </a:r>
            <a:r>
              <a:rPr lang="ru-RU" sz="4400" dirty="0" smtClean="0"/>
              <a:t>различают </a:t>
            </a:r>
            <a:r>
              <a:rPr lang="ru-RU" sz="4400" dirty="0" err="1" smtClean="0"/>
              <a:t>когезию</a:t>
            </a:r>
            <a:r>
              <a:rPr lang="ru-RU" sz="4400" dirty="0" smtClean="0"/>
              <a:t>: </a:t>
            </a:r>
            <a:endParaRPr lang="ru-RU" sz="44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фонетическую</a:t>
            </a:r>
            <a:r>
              <a:rPr lang="ru-RU" sz="4400" dirty="0">
                <a:solidFill>
                  <a:srgbClr val="C00000"/>
                </a:solidFill>
              </a:rPr>
              <a:t>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4400" dirty="0" smtClean="0">
                <a:solidFill>
                  <a:srgbClr val="C00000"/>
                </a:solidFill>
              </a:rPr>
              <a:t> морфемную</a:t>
            </a:r>
            <a:r>
              <a:rPr lang="ru-RU" sz="4400" dirty="0">
                <a:solidFill>
                  <a:srgbClr val="C00000"/>
                </a:solidFill>
              </a:rPr>
              <a:t>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4400" dirty="0" smtClean="0">
                <a:solidFill>
                  <a:srgbClr val="C00000"/>
                </a:solidFill>
              </a:rPr>
              <a:t> морфологическую,</a:t>
            </a:r>
            <a:endParaRPr lang="ru-RU" sz="4400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4400" dirty="0" smtClean="0">
                <a:solidFill>
                  <a:srgbClr val="C00000"/>
                </a:solidFill>
              </a:rPr>
              <a:t> лексическую</a:t>
            </a:r>
            <a:r>
              <a:rPr lang="ru-RU" sz="4400" dirty="0">
                <a:solidFill>
                  <a:srgbClr val="C00000"/>
                </a:solidFill>
              </a:rPr>
              <a:t>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4400" dirty="0" smtClean="0">
                <a:solidFill>
                  <a:srgbClr val="C00000"/>
                </a:solidFill>
              </a:rPr>
              <a:t> синтаксическую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166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034" y="381001"/>
            <a:ext cx="9050866" cy="5422899"/>
          </a:xfrm>
        </p:spPr>
        <p:txBody>
          <a:bodyPr>
            <a:normAutofit lnSpcReduction="1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В обеспечении данного вида связности особую роль играют фигуры </a:t>
            </a:r>
            <a:r>
              <a:rPr lang="ru-RU" sz="4400" dirty="0" smtClean="0"/>
              <a:t>повтора: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анафора</a:t>
            </a:r>
            <a:r>
              <a:rPr lang="ru-RU" sz="4400" dirty="0">
                <a:solidFill>
                  <a:srgbClr val="0070C0"/>
                </a:solidFill>
              </a:rPr>
              <a:t>, </a:t>
            </a:r>
            <a:endParaRPr lang="ru-RU" sz="4400" dirty="0" smtClean="0">
              <a:solidFill>
                <a:srgbClr val="0070C0"/>
              </a:solidFill>
            </a:endParaRP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эпифора</a:t>
            </a:r>
            <a:r>
              <a:rPr lang="ru-RU" sz="4400" dirty="0">
                <a:solidFill>
                  <a:srgbClr val="0070C0"/>
                </a:solidFill>
              </a:rPr>
              <a:t>, </a:t>
            </a:r>
            <a:endParaRPr lang="ru-RU" sz="4400" dirty="0" smtClean="0">
              <a:solidFill>
                <a:srgbClr val="0070C0"/>
              </a:solidFill>
            </a:endParaRP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err="1" smtClean="0">
                <a:solidFill>
                  <a:srgbClr val="0070C0"/>
                </a:solidFill>
              </a:rPr>
              <a:t>эпанафора</a:t>
            </a:r>
            <a:r>
              <a:rPr lang="ru-RU" sz="4400" dirty="0">
                <a:solidFill>
                  <a:srgbClr val="0070C0"/>
                </a:solidFill>
              </a:rPr>
              <a:t>, </a:t>
            </a:r>
            <a:endParaRPr lang="ru-RU" sz="4400" dirty="0" smtClean="0">
              <a:solidFill>
                <a:srgbClr val="0070C0"/>
              </a:solidFill>
            </a:endParaRP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>
                <a:solidFill>
                  <a:srgbClr val="0070C0"/>
                </a:solidFill>
              </a:rPr>
              <a:t>с</a:t>
            </a:r>
            <a:r>
              <a:rPr lang="ru-RU" sz="4400" dirty="0" smtClean="0">
                <a:solidFill>
                  <a:srgbClr val="0070C0"/>
                </a:solidFill>
              </a:rPr>
              <a:t>интаксический параллелизм,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хиазм</a:t>
            </a:r>
            <a:r>
              <a:rPr lang="ru-RU" sz="4400" dirty="0" smtClean="0"/>
              <a:t> </a:t>
            </a:r>
            <a:r>
              <a:rPr lang="ru-RU" sz="4400" dirty="0"/>
              <a:t>и др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41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1485900"/>
            <a:ext cx="9067800" cy="2933700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П</a:t>
            </a:r>
            <a:r>
              <a:rPr lang="ru-RU" sz="4400" dirty="0" smtClean="0"/>
              <a:t>овторяемость может </a:t>
            </a:r>
            <a:r>
              <a:rPr lang="ru-RU" sz="4400" dirty="0"/>
              <a:t>быть обеспечена и </a:t>
            </a:r>
            <a:r>
              <a:rPr lang="ru-RU" sz="4400" dirty="0">
                <a:solidFill>
                  <a:srgbClr val="C00000"/>
                </a:solidFill>
              </a:rPr>
              <a:t>смысловым тождеством элементов</a:t>
            </a:r>
            <a:r>
              <a:rPr lang="ru-RU" sz="4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5178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634" y="596900"/>
            <a:ext cx="8596668" cy="5803899"/>
          </a:xfrm>
        </p:spPr>
        <p:txBody>
          <a:bodyPr>
            <a:normAutofit lnSpcReduction="1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К этому виду когезии можно отнести </a:t>
            </a:r>
            <a:r>
              <a:rPr lang="ru-RU" sz="4400" dirty="0" smtClean="0"/>
              <a:t>такие повторы, как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синонимический,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антонимический,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err="1" smtClean="0">
                <a:solidFill>
                  <a:srgbClr val="0070C0"/>
                </a:solidFill>
              </a:rPr>
              <a:t>гипонимический</a:t>
            </a:r>
            <a:r>
              <a:rPr lang="ru-RU" sz="4400" dirty="0">
                <a:solidFill>
                  <a:srgbClr val="0070C0"/>
                </a:solidFill>
              </a:rPr>
              <a:t>, 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>
                <a:solidFill>
                  <a:srgbClr val="0070C0"/>
                </a:solidFill>
              </a:rPr>
              <a:t>о</a:t>
            </a:r>
            <a:r>
              <a:rPr lang="ru-RU" sz="4400" dirty="0" smtClean="0">
                <a:solidFill>
                  <a:srgbClr val="0070C0"/>
                </a:solidFill>
              </a:rPr>
              <a:t>монимический,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паронимический, 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перифраз</a:t>
            </a:r>
            <a:r>
              <a:rPr lang="ru-RU" sz="4400" dirty="0">
                <a:solidFill>
                  <a:srgbClr val="0070C0"/>
                </a:solidFill>
              </a:rPr>
              <a:t>, </a:t>
            </a:r>
            <a:endParaRPr lang="ru-RU" sz="4400" dirty="0" smtClean="0">
              <a:solidFill>
                <a:srgbClr val="0070C0"/>
              </a:solidFill>
            </a:endParaRP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ассоциативный </a:t>
            </a:r>
            <a:r>
              <a:rPr lang="ru-RU" sz="4400" dirty="0">
                <a:solidFill>
                  <a:srgbClr val="0070C0"/>
                </a:solidFill>
              </a:rPr>
              <a:t>повтор.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5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 fontScale="85000" lnSpcReduction="20000"/>
          </a:bodyPr>
          <a:lstStyle/>
          <a:p>
            <a:pPr marL="0" indent="533400" algn="just">
              <a:spcBef>
                <a:spcPts val="0"/>
              </a:spcBef>
              <a:buNone/>
            </a:pPr>
            <a:r>
              <a:rPr lang="ru-RU" sz="4400" dirty="0"/>
              <a:t>Д</a:t>
            </a:r>
            <a:r>
              <a:rPr lang="ru-RU" sz="4400" dirty="0" smtClean="0"/>
              <a:t>ля </a:t>
            </a:r>
            <a:r>
              <a:rPr lang="ru-RU" sz="4400" dirty="0"/>
              <a:t>художественного текста </a:t>
            </a:r>
            <a:r>
              <a:rPr lang="ru-RU" sz="4400" dirty="0" smtClean="0"/>
              <a:t>характерен </a:t>
            </a:r>
            <a:r>
              <a:rPr lang="ru-RU" sz="4400" dirty="0"/>
              <a:t>и еще один </a:t>
            </a:r>
            <a:r>
              <a:rPr lang="ru-RU" sz="4400" dirty="0" smtClean="0"/>
              <a:t>вид </a:t>
            </a:r>
            <a:r>
              <a:rPr lang="ru-RU" sz="4400" dirty="0"/>
              <a:t>когезии, выделенный И.Р. Гальпериным</a:t>
            </a:r>
            <a:r>
              <a:rPr lang="ru-RU" sz="4400" dirty="0" smtClean="0"/>
              <a:t>, </a:t>
            </a:r>
            <a:r>
              <a:rPr lang="ru-RU" sz="4400" i="1" dirty="0"/>
              <a:t>―</a:t>
            </a:r>
            <a:r>
              <a:rPr lang="ru-RU" sz="4400" dirty="0" smtClean="0"/>
              <a:t>  </a:t>
            </a:r>
            <a:r>
              <a:rPr lang="ru-RU" sz="4400" dirty="0"/>
              <a:t>это </a:t>
            </a:r>
            <a:r>
              <a:rPr lang="ru-RU" sz="4400" dirty="0">
                <a:solidFill>
                  <a:srgbClr val="FF0000"/>
                </a:solidFill>
              </a:rPr>
              <a:t>образная когезия</a:t>
            </a:r>
            <a:r>
              <a:rPr lang="ru-RU" sz="4400" dirty="0"/>
              <a:t>. </a:t>
            </a:r>
            <a:r>
              <a:rPr lang="ru-RU" sz="4400" dirty="0" smtClean="0"/>
              <a:t>Наиболее </a:t>
            </a:r>
            <a:r>
              <a:rPr lang="ru-RU" sz="4400" dirty="0"/>
              <a:t>ярким примером образной когезии может служить развернутая метафора. В этом виде когезии говорящий связывает не предметы и явления действительности, а образы, при помощи которых эти предметы и явления </a:t>
            </a:r>
            <a:r>
              <a:rPr lang="ru-RU" sz="4400" dirty="0" smtClean="0"/>
              <a:t>представлены.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3132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800" dirty="0" smtClean="0"/>
              <a:t>Максимальной языковой единицей текста является  </a:t>
            </a:r>
            <a:endParaRPr lang="ru-RU" sz="4800" dirty="0"/>
          </a:p>
        </p:txBody>
      </p:sp>
      <p:sp>
        <p:nvSpPr>
          <p:cNvPr id="2" name="Управляющая кнопка: справка 1">
            <a:hlinkClick r:id="" action="ppaction://noaction" highlightClick="1"/>
          </p:cNvPr>
          <p:cNvSpPr/>
          <p:nvPr/>
        </p:nvSpPr>
        <p:spPr>
          <a:xfrm>
            <a:off x="4100480" y="2899524"/>
            <a:ext cx="2313020" cy="245987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9436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800101"/>
            <a:ext cx="9347200" cy="5241262"/>
          </a:xfrm>
        </p:spPr>
        <p:txBody>
          <a:bodyPr>
            <a:normAutofit lnSpcReduction="1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И.Р. Гальперин выделяет </a:t>
            </a:r>
            <a:r>
              <a:rPr lang="ru-RU" sz="4400" dirty="0">
                <a:solidFill>
                  <a:srgbClr val="FF0000"/>
                </a:solidFill>
              </a:rPr>
              <a:t>композиционно-структурные формы когезии </a:t>
            </a:r>
            <a:r>
              <a:rPr lang="ru-RU" sz="4400" i="1" dirty="0"/>
              <a:t>—</a:t>
            </a:r>
            <a:r>
              <a:rPr lang="ru-RU" sz="4400" dirty="0" smtClean="0"/>
              <a:t> </a:t>
            </a:r>
            <a:r>
              <a:rPr lang="ru-RU" sz="4400" dirty="0"/>
              <a:t>это </a:t>
            </a:r>
            <a:r>
              <a:rPr lang="ru-RU" sz="4400" dirty="0" smtClean="0"/>
              <a:t>различного </a:t>
            </a:r>
            <a:r>
              <a:rPr lang="ru-RU" sz="4400" dirty="0"/>
              <a:t>рода </a:t>
            </a:r>
            <a:r>
              <a:rPr lang="ru-RU" sz="4400" dirty="0" smtClean="0"/>
              <a:t>отступления, пояснения, вставные эпизоды, </a:t>
            </a:r>
            <a:r>
              <a:rPr lang="ru-RU" sz="4400" dirty="0"/>
              <a:t>напрямую не </a:t>
            </a:r>
            <a:r>
              <a:rPr lang="ru-RU" sz="4400" dirty="0" smtClean="0"/>
              <a:t>связанные </a:t>
            </a:r>
            <a:r>
              <a:rPr lang="ru-RU" sz="4400" dirty="0"/>
              <a:t>с основной темой </a:t>
            </a:r>
            <a:r>
              <a:rPr lang="ru-RU" sz="4400" dirty="0" smtClean="0"/>
              <a:t>изложения, но проливающие свет на авторский замысел.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590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800101"/>
            <a:ext cx="9007302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В тексте может быть еще </a:t>
            </a:r>
            <a:r>
              <a:rPr lang="ru-RU" sz="4400" dirty="0">
                <a:solidFill>
                  <a:srgbClr val="C00000"/>
                </a:solidFill>
              </a:rPr>
              <a:t>стилистическая когезия</a:t>
            </a:r>
            <a:r>
              <a:rPr lang="ru-RU" sz="4400" dirty="0"/>
              <a:t>, которая обеспечивается </a:t>
            </a:r>
            <a:r>
              <a:rPr lang="ru-RU" sz="4400" dirty="0" smtClean="0"/>
              <a:t>повторяемостью </a:t>
            </a:r>
            <a:r>
              <a:rPr lang="ru-RU" sz="4400" dirty="0"/>
              <a:t>фигур речи и приемов. Например, использование в тексте фигуры анафоры или хиазма. </a:t>
            </a:r>
          </a:p>
        </p:txBody>
      </p:sp>
    </p:spTree>
    <p:extLst>
      <p:ext uri="{BB962C8B-B14F-4D97-AF65-F5344CB8AC3E}">
        <p14:creationId xmlns:p14="http://schemas.microsoft.com/office/powerpoint/2010/main" val="30926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1638301"/>
            <a:ext cx="8991600" cy="28828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Есть и </a:t>
            </a:r>
            <a:r>
              <a:rPr lang="ru-RU" sz="4400" dirty="0" err="1">
                <a:solidFill>
                  <a:srgbClr val="C00000"/>
                </a:solidFill>
              </a:rPr>
              <a:t>ритмикообразующие</a:t>
            </a:r>
            <a:r>
              <a:rPr lang="ru-RU" sz="4400" dirty="0"/>
              <a:t> формы когезии, </a:t>
            </a:r>
            <a:r>
              <a:rPr lang="ru-RU" sz="4400" dirty="0" smtClean="0"/>
              <a:t>к ним относятся </a:t>
            </a:r>
            <a:r>
              <a:rPr lang="ru-RU" sz="4400" dirty="0"/>
              <a:t>метр, ритм, рифма.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7771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034" y="800101"/>
            <a:ext cx="9711266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На основании расположения повторяющихся элементов </a:t>
            </a:r>
            <a:r>
              <a:rPr lang="ru-RU" sz="4400" dirty="0" smtClean="0"/>
              <a:t>выделяют </a:t>
            </a:r>
            <a:r>
              <a:rPr lang="ru-RU" sz="4400" dirty="0" err="1" smtClean="0">
                <a:solidFill>
                  <a:srgbClr val="C00000"/>
                </a:solidFill>
              </a:rPr>
              <a:t>когезию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36034" y="3695700"/>
            <a:ext cx="468206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/>
              <a:t>дистантную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89600" y="3695700"/>
            <a:ext cx="45847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/>
              <a:t>контактную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946650" y="27813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43817" y="27813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92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625599"/>
            <a:ext cx="9245600" cy="3898901"/>
          </a:xfrm>
        </p:spPr>
        <p:txBody>
          <a:bodyPr>
            <a:normAutofit/>
          </a:bodyPr>
          <a:lstStyle/>
          <a:p>
            <a:pPr marL="0" indent="81280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Контактная когезия </a:t>
            </a:r>
            <a:r>
              <a:rPr lang="ru-RU" sz="4400" dirty="0" smtClean="0"/>
              <a:t>―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это </a:t>
            </a:r>
            <a:r>
              <a:rPr lang="ru-RU" sz="4400" dirty="0"/>
              <a:t>наличие коррелирующих элементов между </a:t>
            </a:r>
            <a:r>
              <a:rPr lang="ru-RU" sz="4400" dirty="0" smtClean="0"/>
              <a:t>последующим </a:t>
            </a:r>
            <a:r>
              <a:rPr lang="ru-RU" sz="4400" dirty="0"/>
              <a:t>и предыдущим предложением в тексте.</a:t>
            </a:r>
          </a:p>
        </p:txBody>
      </p:sp>
    </p:spTree>
    <p:extLst>
      <p:ext uri="{BB962C8B-B14F-4D97-AF65-F5344CB8AC3E}">
        <p14:creationId xmlns:p14="http://schemas.microsoft.com/office/powerpoint/2010/main" val="218705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1346201"/>
            <a:ext cx="9007302" cy="3416299"/>
          </a:xfrm>
        </p:spPr>
        <p:txBody>
          <a:bodyPr>
            <a:normAutofit lnSpcReduction="10000"/>
          </a:bodyPr>
          <a:lstStyle/>
          <a:p>
            <a:pPr marL="0" indent="812800" algn="ctr">
              <a:spcBef>
                <a:spcPts val="0"/>
              </a:spcBef>
              <a:buNone/>
            </a:pPr>
            <a:r>
              <a:rPr lang="ru-RU" sz="4400" dirty="0" err="1" smtClean="0">
                <a:solidFill>
                  <a:srgbClr val="C00000"/>
                </a:solidFill>
              </a:rPr>
              <a:t>Дистантная</a:t>
            </a:r>
            <a:r>
              <a:rPr lang="ru-RU" sz="4400" dirty="0" smtClean="0">
                <a:solidFill>
                  <a:srgbClr val="C00000"/>
                </a:solidFill>
              </a:rPr>
              <a:t> когезия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 предполагает расположение отождествляемых элементов в удалённых друг от друга предложениях.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9615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534" y="1358901"/>
            <a:ext cx="8596668" cy="27939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С</a:t>
            </a:r>
            <a:r>
              <a:rPr lang="ru-RU" sz="4400" dirty="0" smtClean="0"/>
              <a:t>вязность </a:t>
            </a:r>
            <a:r>
              <a:rPr lang="ru-RU" sz="4400" dirty="0"/>
              <a:t>текста обеспечивается </a:t>
            </a:r>
            <a:r>
              <a:rPr lang="ru-RU" sz="4400" dirty="0" smtClean="0"/>
              <a:t>также за </a:t>
            </a:r>
            <a:r>
              <a:rPr lang="ru-RU" sz="4400" dirty="0"/>
              <a:t>счет </a:t>
            </a:r>
            <a:r>
              <a:rPr lang="ru-RU" sz="4400" b="1" dirty="0" err="1" smtClean="0"/>
              <a:t>проспекции</a:t>
            </a:r>
            <a:r>
              <a:rPr lang="ru-RU" sz="4400" dirty="0" smtClean="0"/>
              <a:t> </a:t>
            </a:r>
            <a:r>
              <a:rPr lang="ru-RU" sz="4400" dirty="0"/>
              <a:t>и </a:t>
            </a:r>
            <a:r>
              <a:rPr lang="ru-RU" sz="4400" b="1" dirty="0" smtClean="0"/>
              <a:t>ретроспекции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4278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b="1" dirty="0" err="1">
                <a:solidFill>
                  <a:srgbClr val="C00000"/>
                </a:solidFill>
              </a:rPr>
              <a:t>Проспекция</a:t>
            </a:r>
            <a:r>
              <a:rPr lang="ru-RU" sz="4400" dirty="0"/>
              <a:t> ―</a:t>
            </a:r>
            <a:r>
              <a:rPr lang="ru-RU" sz="4400" dirty="0" smtClean="0"/>
              <a:t> </a:t>
            </a:r>
            <a:r>
              <a:rPr lang="ru-RU" sz="4400" dirty="0"/>
              <a:t>такой тип связности текста, который относит слушающего к тому, о чем будет сказано далее.</a:t>
            </a:r>
          </a:p>
        </p:txBody>
      </p:sp>
    </p:spTree>
    <p:extLst>
      <p:ext uri="{BB962C8B-B14F-4D97-AF65-F5344CB8AC3E}">
        <p14:creationId xmlns:p14="http://schemas.microsoft.com/office/powerpoint/2010/main" val="312150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034" y="1371601"/>
            <a:ext cx="8809566" cy="29590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b="1" dirty="0">
                <a:solidFill>
                  <a:srgbClr val="C00000"/>
                </a:solidFill>
              </a:rPr>
              <a:t>Ретроспекция</a:t>
            </a:r>
            <a:r>
              <a:rPr lang="ru-RU" sz="4400" dirty="0"/>
              <a:t> отсылает слушающего к предшествующей </a:t>
            </a:r>
            <a:r>
              <a:rPr lang="ru-RU" sz="4400" dirty="0" smtClean="0"/>
              <a:t>информации.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070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787400"/>
            <a:ext cx="9020002" cy="5562599"/>
          </a:xfrm>
        </p:spPr>
        <p:txBody>
          <a:bodyPr>
            <a:normAutofit fontScale="92500" lnSpcReduction="20000"/>
          </a:bodyPr>
          <a:lstStyle/>
          <a:p>
            <a:pPr marL="0" indent="723900" algn="just">
              <a:buNone/>
            </a:pPr>
            <a:r>
              <a:rPr lang="ru-RU" sz="4400" dirty="0">
                <a:solidFill>
                  <a:srgbClr val="FF0000"/>
                </a:solidFill>
              </a:rPr>
              <a:t>Ретроспекция</a:t>
            </a:r>
            <a:r>
              <a:rPr lang="ru-RU" sz="4400" dirty="0"/>
              <a:t> решает одновременно три задачи:</a:t>
            </a:r>
          </a:p>
          <a:p>
            <a:pPr marL="0" indent="723900" algn="just">
              <a:buNone/>
            </a:pPr>
            <a:r>
              <a:rPr lang="ru-RU" sz="4400" dirty="0" smtClean="0"/>
              <a:t>1) восстанавливает </a:t>
            </a:r>
            <a:r>
              <a:rPr lang="ru-RU" sz="4400" dirty="0"/>
              <a:t>в памяти ранее представленные факты или сведения, </a:t>
            </a:r>
            <a:endParaRPr lang="ru-RU" sz="4400" dirty="0" smtClean="0"/>
          </a:p>
          <a:p>
            <a:pPr marL="0" indent="723900" algn="just">
              <a:buNone/>
            </a:pPr>
            <a:r>
              <a:rPr lang="ru-RU" sz="4400" dirty="0" smtClean="0"/>
              <a:t>2) дает возможность </a:t>
            </a:r>
            <a:r>
              <a:rPr lang="ru-RU" sz="4400" dirty="0"/>
              <a:t>переосмыслить уже известные сведения в новом контексте, </a:t>
            </a:r>
            <a:endParaRPr lang="ru-RU" sz="4400" dirty="0" smtClean="0"/>
          </a:p>
          <a:p>
            <a:pPr marL="0" indent="723900" algn="just">
              <a:buNone/>
            </a:pPr>
            <a:r>
              <a:rPr lang="ru-RU" sz="4400" dirty="0" smtClean="0"/>
              <a:t>3</a:t>
            </a:r>
            <a:r>
              <a:rPr lang="ru-RU" sz="4400" dirty="0"/>
              <a:t>) актуализирует </a:t>
            </a:r>
            <a:r>
              <a:rPr lang="ru-RU" sz="4400" dirty="0" smtClean="0"/>
              <a:t>отдельные </a:t>
            </a:r>
            <a:r>
              <a:rPr lang="ru-RU" sz="4400" dirty="0"/>
              <a:t>части текста. </a:t>
            </a:r>
          </a:p>
        </p:txBody>
      </p:sp>
    </p:spTree>
    <p:extLst>
      <p:ext uri="{BB962C8B-B14F-4D97-AF65-F5344CB8AC3E}">
        <p14:creationId xmlns:p14="http://schemas.microsoft.com/office/powerpoint/2010/main" val="210229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8934" y="2006601"/>
            <a:ext cx="8596668" cy="1828799"/>
          </a:xfrm>
        </p:spPr>
        <p:txBody>
          <a:bodyPr anchor="ctr">
            <a:normAutofit/>
          </a:bodyPr>
          <a:lstStyle/>
          <a:p>
            <a:pPr marL="0" indent="266700" algn="ctr">
              <a:spcBef>
                <a:spcPts val="0"/>
              </a:spcBef>
              <a:buNone/>
            </a:pPr>
            <a:r>
              <a:rPr lang="ru-RU" sz="6000" b="1" dirty="0" smtClean="0">
                <a:solidFill>
                  <a:srgbClr val="00B0F0"/>
                </a:solidFill>
              </a:rPr>
              <a:t>Предложение</a:t>
            </a:r>
            <a:endParaRPr lang="ru-RU" sz="6000" b="1" dirty="0">
              <a:solidFill>
                <a:srgbClr val="00B0F0"/>
              </a:solidFill>
            </a:endParaRP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670459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244601"/>
            <a:ext cx="8651702" cy="38226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Формами </a:t>
            </a:r>
            <a:r>
              <a:rPr lang="ru-RU" sz="4400" dirty="0"/>
              <a:t>реализации </a:t>
            </a:r>
            <a:r>
              <a:rPr lang="ru-RU" sz="4400" dirty="0" err="1" smtClean="0"/>
              <a:t>проспекции</a:t>
            </a:r>
            <a:r>
              <a:rPr lang="ru-RU" sz="4400" dirty="0" smtClean="0"/>
              <a:t> и ретроспекции являются </a:t>
            </a:r>
            <a:r>
              <a:rPr lang="ru-RU" sz="4400" dirty="0" smtClean="0">
                <a:solidFill>
                  <a:srgbClr val="00B0F0"/>
                </a:solidFill>
              </a:rPr>
              <a:t>повторы</a:t>
            </a:r>
            <a:r>
              <a:rPr lang="ru-RU" sz="4400" dirty="0" smtClean="0"/>
              <a:t>, особое место занимают </a:t>
            </a:r>
            <a:r>
              <a:rPr lang="ru-RU" sz="4400" dirty="0" smtClean="0">
                <a:solidFill>
                  <a:srgbClr val="00B0F0"/>
                </a:solidFill>
              </a:rPr>
              <a:t>дейктические </a:t>
            </a:r>
            <a:r>
              <a:rPr lang="ru-RU" sz="4400" dirty="0">
                <a:solidFill>
                  <a:srgbClr val="00B0F0"/>
                </a:solidFill>
              </a:rPr>
              <a:t>элементы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232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1485901"/>
            <a:ext cx="9804400" cy="33781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 В традиционных грамматических учениях когезия рассматривается обычно в связи с дифференциацией средств и способов связи в тексте.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86267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034" y="1079501"/>
            <a:ext cx="8596668" cy="41528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Различают средства связи: </a:t>
            </a:r>
          </a:p>
          <a:p>
            <a:pPr marL="3556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400" dirty="0" smtClean="0"/>
              <a:t> лексические;</a:t>
            </a:r>
          </a:p>
          <a:p>
            <a:pPr marL="3556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400" dirty="0" smtClean="0"/>
              <a:t> морфологические;</a:t>
            </a:r>
          </a:p>
          <a:p>
            <a:pPr marL="3556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400" dirty="0" smtClean="0"/>
              <a:t> синтаксические;</a:t>
            </a:r>
          </a:p>
          <a:p>
            <a:pPr marL="3556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400" dirty="0" smtClean="0"/>
              <a:t> семантические;</a:t>
            </a:r>
          </a:p>
          <a:p>
            <a:pPr marL="3556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400" dirty="0"/>
              <a:t> </a:t>
            </a:r>
            <a:r>
              <a:rPr lang="ru-RU" sz="4400" dirty="0" smtClean="0"/>
              <a:t>ассоциативные.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 smtClean="0"/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5288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3100"/>
          </a:xfrm>
        </p:spPr>
        <p:txBody>
          <a:bodyPr/>
          <a:lstStyle/>
          <a:p>
            <a:r>
              <a:rPr lang="ru-RU" dirty="0" smtClean="0"/>
              <a:t>Лексические средства связи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492641"/>
              </p:ext>
            </p:extLst>
          </p:nvPr>
        </p:nvGraphicFramePr>
        <p:xfrm>
          <a:off x="317501" y="1282700"/>
          <a:ext cx="9398000" cy="5454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2396"/>
                <a:gridCol w="3968698"/>
                <a:gridCol w="4756906"/>
              </a:tblGrid>
              <a:tr h="111119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Слова одной тематической группы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Зима в этих краях бывает суровой и долгой. Морозы достигают 60 градусов. 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Снег лежит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до июня. И еще в апреле случаются метели.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237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Лексические повторы </a:t>
                      </a:r>
                      <a:r>
                        <a:rPr lang="ru-RU" sz="1400" dirty="0">
                          <a:effectLst/>
                        </a:rPr>
                        <a:t>(повторы слов и словосочетаний), в том числе повторы ключевых слов, употребление однокоренных слов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Мы долго обсуждали прочитанную книгу. В этой книге было то, чего мы ждали. </a:t>
                      </a:r>
                      <a:r>
                        <a:rPr lang="ru-RU" sz="1400" dirty="0" smtClean="0">
                          <a:effectLst/>
                        </a:rPr>
                        <a:t>И наши </a:t>
                      </a:r>
                      <a:r>
                        <a:rPr lang="ru-RU" sz="1400" dirty="0">
                          <a:effectLst/>
                        </a:rPr>
                        <a:t>ожидания оказались не напрасными.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693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Синонимы и синонимические замены </a:t>
                      </a:r>
                      <a:r>
                        <a:rPr lang="ru-RU" sz="1400" dirty="0">
                          <a:effectLst/>
                        </a:rPr>
                        <a:t>(в том числе контекстуальные синонимы, синонимические и описательные обороты и </a:t>
                      </a:r>
                      <a:r>
                        <a:rPr lang="ru-RU" sz="1400" dirty="0" err="1">
                          <a:effectLst/>
                        </a:rPr>
                        <a:t>родо</a:t>
                      </a:r>
                      <a:r>
                        <a:rPr lang="ru-RU" sz="1400" dirty="0">
                          <a:effectLst/>
                        </a:rPr>
                        <a:t>-видовые обозначения)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Особое значение для развития русского литературного языка имело творчество А. С. Пушкина. Великому русскому поэту удалось в своих произведениях органично соединить высокие старославянизмы, иноязычные заимствования и элементы живой разговорной речи.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141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Антонимы (в том числе контекстуальные)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Недруг поддакивает. Друг спорит.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237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Слова и словосочетания со значением логических связей </a:t>
                      </a:r>
                      <a:r>
                        <a:rPr lang="ru-RU" sz="1400" dirty="0">
                          <a:effectLst/>
                        </a:rPr>
                        <a:t>предложений и </a:t>
                      </a:r>
                      <a:r>
                        <a:rPr lang="ru-RU" sz="1400" b="1" dirty="0">
                          <a:effectLst/>
                        </a:rPr>
                        <a:t>резюмирующие слова </a:t>
                      </a:r>
                      <a:r>
                        <a:rPr lang="ru-RU" sz="1400" dirty="0">
                          <a:effectLst/>
                        </a:rPr>
                        <a:t>типа </a:t>
                      </a:r>
                      <a:r>
                        <a:rPr lang="ru-RU" sz="1400" i="1" dirty="0">
                          <a:effectLst/>
                        </a:rPr>
                        <a:t>вот почему, поэтому, из этого следует, подведем итог, в заключение</a:t>
                      </a:r>
                      <a:r>
                        <a:rPr lang="ru-RU" sz="1400" dirty="0">
                          <a:effectLst/>
                        </a:rPr>
                        <a:t> и т. п.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Морская вода содержит много соли. Вот почему она не пригодна для приготовления пищи.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08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868" y="393700"/>
            <a:ext cx="8596668" cy="825500"/>
          </a:xfrm>
        </p:spPr>
        <p:txBody>
          <a:bodyPr/>
          <a:lstStyle/>
          <a:p>
            <a:r>
              <a:rPr lang="ru-RU" dirty="0" smtClean="0"/>
              <a:t>Морфологические средства связи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728838"/>
              </p:ext>
            </p:extLst>
          </p:nvPr>
        </p:nvGraphicFramePr>
        <p:xfrm>
          <a:off x="426335" y="1219200"/>
          <a:ext cx="9098664" cy="4839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869"/>
                <a:gridCol w="5356764"/>
                <a:gridCol w="3041031"/>
              </a:tblGrid>
              <a:tr h="56922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Союзы, союзные слова и частицы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в начале предложений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За окном шумит дождь. Зато в доме тепло и уютно.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213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Использование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личных (в 3-м л.), указательных и некоторых других местоимений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вместо слов из предшествующих предложений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Язык не передается человеку по наследству. Он развивается лишь в процессе общения.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213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Использование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наречий времени и места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, которые по смыслу могут относиться сразу к нескольким самостоятельным предложениям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Слева виднелись горы. Узкой полосой блестела река. Зеленели небольшие рощи. Везде здесь было тихо и спокойно.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922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Единство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временных форм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глаголов-сказуемых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Ночь наступила неожиданно. Стало темно. На небе 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загорелись звезды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858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Использование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степеней сравнения прилагательных и наречий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Место было прекрасное. Лучше и придумать было нельзя. 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Мы оказались над облаками. Выше уже ничего не было.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2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534" y="317500"/>
            <a:ext cx="8596668" cy="685800"/>
          </a:xfrm>
        </p:spPr>
        <p:txBody>
          <a:bodyPr/>
          <a:lstStyle/>
          <a:p>
            <a:r>
              <a:rPr lang="ru-RU" dirty="0" smtClean="0"/>
              <a:t>Синтаксические средства связи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596995"/>
              </p:ext>
            </p:extLst>
          </p:nvPr>
        </p:nvGraphicFramePr>
        <p:xfrm>
          <a:off x="292100" y="1193801"/>
          <a:ext cx="8931102" cy="5385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4270"/>
                <a:gridCol w="5329798"/>
                <a:gridCol w="2977034"/>
              </a:tblGrid>
              <a:tr h="102362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Синтаксический параллелизм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, предполагающий одинаковый порядок слов и одинаковую морфологическую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оформленность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членов стоящих рядом предложений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Юность — время надежд. </a:t>
                      </a:r>
                      <a:b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Зрелость — пора свершений.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362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Парцелляция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(деление) конструкций, изъятие из предложения какой-либо части и оформление ее (после точки) в виде самостоятельного неполного предложения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Любить Родину — значит жить с ней одной жизнью. Радоваться, когда у нее праздник. Страдать, когда Родине тяжело.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229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Использование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неполных предложений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— Знаете, о чем мы спорили? </a:t>
                      </a:r>
                      <a:b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— О литературе, музыке, живописи.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627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Использование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вводных слов и предложений, обращений, риторических вопросов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Во-первых, необходимо решить, что же сейчас важнее всего. А во-вторых, нужно начать действовать. </a:t>
                      </a:r>
                      <a:b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Можно ли забыть землю, на которой ты вырос?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229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Использование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прямого и обратного порядка слов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Я приду вечером. Приду я, чтобы наконец увидеть тебя.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1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800101"/>
            <a:ext cx="9131300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Смысловые и грамматические средства связи предложений в тексте являются основой для разграничения двух основных </a:t>
            </a:r>
            <a:r>
              <a:rPr lang="ru-RU" sz="4400" dirty="0" smtClean="0"/>
              <a:t>видов </a:t>
            </a:r>
            <a:r>
              <a:rPr lang="ru-RU" sz="4400" dirty="0"/>
              <a:t>связи предложений в тексте: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цепного</a:t>
            </a:r>
            <a:r>
              <a:rPr lang="ru-RU" sz="4400" dirty="0"/>
              <a:t> и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параллельного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3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800101"/>
            <a:ext cx="9156700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Цепная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связь </a:t>
            </a:r>
            <a:r>
              <a:rPr lang="ru-RU" sz="4400" dirty="0"/>
              <a:t>отражает последовательное развитие мысли, действия, события. В текстах с такой связью каждое новое предложение соотносится со словами и словосочетаниями предшествующего </a:t>
            </a:r>
            <a:r>
              <a:rPr lang="ru-RU" sz="4400" dirty="0" smtClean="0"/>
              <a:t>предложения.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188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800101"/>
            <a:ext cx="8943802" cy="5241262"/>
          </a:xfrm>
        </p:spPr>
        <p:txBody>
          <a:bodyPr>
            <a:normAutofit fontScale="92500"/>
          </a:bodyPr>
          <a:lstStyle/>
          <a:p>
            <a:pPr marL="0" indent="533400" algn="just">
              <a:buNone/>
            </a:pPr>
            <a:r>
              <a:rPr lang="ru-RU" sz="4400" dirty="0" smtClean="0"/>
              <a:t>Рема </a:t>
            </a:r>
            <a:r>
              <a:rPr lang="ru-RU" sz="4400" dirty="0"/>
              <a:t>в каждом предшествующем предложении становится т</a:t>
            </a:r>
            <a:r>
              <a:rPr lang="ru-RU" sz="4400" dirty="0" smtClean="0"/>
              <a:t>емой следующего </a:t>
            </a:r>
            <a:r>
              <a:rPr lang="ru-RU" sz="4400" dirty="0"/>
              <a:t>предложения.</a:t>
            </a:r>
          </a:p>
          <a:p>
            <a:pPr marL="0" indent="533400" algn="just">
              <a:buNone/>
            </a:pPr>
            <a:r>
              <a:rPr lang="ru-RU" sz="4400" i="1" dirty="0"/>
              <a:t>Наконец мы увидели </a:t>
            </a:r>
            <a:r>
              <a:rPr lang="ru-RU" sz="4400" i="1" u="sng" dirty="0" smtClean="0"/>
              <a:t>море</a:t>
            </a:r>
            <a:r>
              <a:rPr lang="ru-RU" sz="4400" i="1" baseline="30000" dirty="0"/>
              <a:t>Р</a:t>
            </a:r>
            <a:r>
              <a:rPr lang="ru-RU" sz="4400" i="1" dirty="0" smtClean="0"/>
              <a:t>.</a:t>
            </a:r>
            <a:r>
              <a:rPr lang="ru-RU" sz="4400" i="1" dirty="0"/>
              <a:t> </a:t>
            </a:r>
            <a:r>
              <a:rPr lang="ru-RU" sz="4400" i="1" u="sng" dirty="0" smtClean="0"/>
              <a:t>Оно</a:t>
            </a:r>
            <a:r>
              <a:rPr lang="ru-RU" sz="4400" i="1" baseline="30000" dirty="0" smtClean="0"/>
              <a:t>Т</a:t>
            </a:r>
            <a:r>
              <a:rPr lang="ru-RU" sz="4400" i="1" dirty="0"/>
              <a:t> было огромным и очень </a:t>
            </a:r>
            <a:r>
              <a:rPr lang="ru-RU" sz="4400" i="1" u="sng" dirty="0" smtClean="0"/>
              <a:t>спокойным</a:t>
            </a:r>
            <a:r>
              <a:rPr lang="ru-RU" sz="4400" i="1" baseline="30000" dirty="0"/>
              <a:t>Р</a:t>
            </a:r>
            <a:r>
              <a:rPr lang="ru-RU" sz="4400" i="1" dirty="0" smtClean="0"/>
              <a:t>. </a:t>
            </a:r>
            <a:r>
              <a:rPr lang="ru-RU" sz="4400" i="1" dirty="0"/>
              <a:t>Но </a:t>
            </a:r>
            <a:r>
              <a:rPr lang="ru-RU" sz="4400" i="1" u="sng" dirty="0"/>
              <a:t>это </a:t>
            </a:r>
            <a:r>
              <a:rPr lang="ru-RU" sz="4400" i="1" u="sng" dirty="0" smtClean="0"/>
              <a:t>спокойствие</a:t>
            </a:r>
            <a:r>
              <a:rPr lang="ru-RU" sz="4400" i="1" baseline="30000" dirty="0"/>
              <a:t>Т</a:t>
            </a:r>
            <a:r>
              <a:rPr lang="ru-RU" sz="4400" i="1" dirty="0"/>
              <a:t> было обманчивым.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305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00" y="1117600"/>
            <a:ext cx="9486900" cy="4711700"/>
          </a:xfrm>
        </p:spPr>
        <p:txBody>
          <a:bodyPr>
            <a:normAutofit fontScale="77500" lnSpcReduction="2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5700" b="1" dirty="0">
                <a:solidFill>
                  <a:schemeClr val="accent1">
                    <a:lumMod val="75000"/>
                  </a:schemeClr>
                </a:solidFill>
              </a:rPr>
              <a:t>Параллельная связь</a:t>
            </a:r>
            <a:r>
              <a:rPr lang="ru-RU" sz="5700" b="1" dirty="0"/>
              <a:t> </a:t>
            </a:r>
            <a:r>
              <a:rPr lang="ru-RU" sz="4400" dirty="0"/>
              <a:t>заключается в структурной соотнесённости соединяемых предложений. </a:t>
            </a:r>
            <a:endParaRPr lang="ru-RU" sz="4400" dirty="0" smtClean="0"/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Синтаксическая </a:t>
            </a:r>
            <a:r>
              <a:rPr lang="ru-RU" sz="4400" dirty="0"/>
              <a:t>сущность параллельной связи заключается в синтаксическом уподоблении последующего предложения предшествующему. В</a:t>
            </a:r>
            <a:r>
              <a:rPr lang="ru-RU" sz="4400" dirty="0" smtClean="0"/>
              <a:t>се </a:t>
            </a:r>
            <a:r>
              <a:rPr lang="ru-RU" sz="4400" dirty="0"/>
              <a:t>предложения синтаксически параллельны и одинаково относятся друг к другу и к первому предложению.</a:t>
            </a:r>
          </a:p>
        </p:txBody>
      </p:sp>
    </p:spTree>
    <p:extLst>
      <p:ext uri="{BB962C8B-B14F-4D97-AF65-F5344CB8AC3E}">
        <p14:creationId xmlns:p14="http://schemas.microsoft.com/office/powerpoint/2010/main" val="5844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734" y="685801"/>
            <a:ext cx="8822266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800" dirty="0" smtClean="0"/>
              <a:t>Будучи реализованным в речи (</a:t>
            </a:r>
            <a:r>
              <a:rPr lang="ru-RU" sz="4800" smtClean="0"/>
              <a:t>тексте), </a:t>
            </a:r>
            <a:r>
              <a:rPr lang="ru-RU" sz="4800" dirty="0" smtClean="0">
                <a:solidFill>
                  <a:srgbClr val="00B0F0"/>
                </a:solidFill>
              </a:rPr>
              <a:t>предложение </a:t>
            </a:r>
            <a:r>
              <a:rPr lang="ru-RU" sz="4800" dirty="0" smtClean="0"/>
              <a:t>приобретает статус</a:t>
            </a:r>
            <a:endParaRPr lang="ru-RU" sz="4800" dirty="0"/>
          </a:p>
        </p:txBody>
      </p:sp>
      <p:sp>
        <p:nvSpPr>
          <p:cNvPr id="2" name="Управляющая кнопка: справка 1">
            <a:hlinkClick r:id="" action="ppaction://noaction" highlightClick="1"/>
          </p:cNvPr>
          <p:cNvSpPr/>
          <p:nvPr/>
        </p:nvSpPr>
        <p:spPr>
          <a:xfrm>
            <a:off x="3543300" y="3467100"/>
            <a:ext cx="2438400" cy="18161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7977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596900"/>
            <a:ext cx="8943802" cy="5969000"/>
          </a:xfrm>
        </p:spPr>
        <p:txBody>
          <a:bodyPr>
            <a:normAutofit fontScale="77500" lnSpcReduction="20000"/>
          </a:bodyPr>
          <a:lstStyle/>
          <a:p>
            <a:pPr marL="0" indent="622300" algn="just">
              <a:buNone/>
            </a:pPr>
            <a:r>
              <a:rPr lang="ru-RU" sz="4400" dirty="0"/>
              <a:t>Во многих текстах с параллельной связью первое предложение становится «данным» для всех последующих, которые конкретизируют, развивают мысль, выраженную в первом предложении (при этом </a:t>
            </a:r>
            <a:r>
              <a:rPr lang="ru-RU" sz="4400" dirty="0" smtClean="0"/>
              <a:t>тема </a:t>
            </a:r>
            <a:r>
              <a:rPr lang="ru-RU" sz="4400" dirty="0"/>
              <a:t>во всех предложениях, кроме первого, </a:t>
            </a:r>
            <a:r>
              <a:rPr lang="ru-RU" sz="4400" dirty="0" smtClean="0"/>
              <a:t>оказывается, как правило, одинаковой).</a:t>
            </a:r>
            <a:endParaRPr lang="ru-RU" sz="4400" dirty="0"/>
          </a:p>
          <a:p>
            <a:pPr marL="0" indent="622300" algn="just">
              <a:buNone/>
            </a:pPr>
            <a:r>
              <a:rPr lang="ru-RU" sz="4400" i="1" u="sng" dirty="0"/>
              <a:t>Леса</a:t>
            </a:r>
            <a:r>
              <a:rPr lang="ru-RU" sz="4400" i="1" dirty="0"/>
              <a:t> оздоровляют землю. </a:t>
            </a:r>
            <a:r>
              <a:rPr lang="ru-RU" sz="4400" i="1" u="sng" dirty="0" smtClean="0"/>
              <a:t>Они</a:t>
            </a:r>
            <a:r>
              <a:rPr lang="ru-RU" sz="4400" i="1" baseline="30000" dirty="0"/>
              <a:t>Т</a:t>
            </a:r>
            <a:r>
              <a:rPr lang="ru-RU" sz="4400" i="1" dirty="0"/>
              <a:t> не только исполинские лаборатории, дающие кислород. </a:t>
            </a:r>
            <a:r>
              <a:rPr lang="ru-RU" sz="4400" i="1" u="sng" dirty="0" smtClean="0"/>
              <a:t>Они</a:t>
            </a:r>
            <a:r>
              <a:rPr lang="ru-RU" sz="4400" i="1" baseline="30000" dirty="0"/>
              <a:t>Т</a:t>
            </a:r>
            <a:r>
              <a:rPr lang="ru-RU" sz="4400" i="1" dirty="0"/>
              <a:t> поглощают пыль и ядовитые </a:t>
            </a:r>
            <a:r>
              <a:rPr lang="ru-RU" sz="4400" i="1" dirty="0" smtClean="0"/>
              <a:t>газы. </a:t>
            </a:r>
            <a:r>
              <a:rPr lang="ru-RU" sz="4400" i="1" u="sng" dirty="0" smtClean="0"/>
              <a:t>Их</a:t>
            </a:r>
            <a:r>
              <a:rPr lang="ru-RU" sz="4400" i="1" baseline="30000" dirty="0" smtClean="0"/>
              <a:t>Т</a:t>
            </a:r>
            <a:r>
              <a:rPr lang="ru-RU" sz="4400" i="1" dirty="0"/>
              <a:t> справедливо называют «легкими земли».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7326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Как видим, грамматическое учение о видах и средствах связи в тексте существенно не отличается от тех подходов к анализу когезии, которые применяются в лингвистике текста.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7863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800100"/>
            <a:ext cx="9007302" cy="5968999"/>
          </a:xfrm>
        </p:spPr>
        <p:txBody>
          <a:bodyPr>
            <a:normAutofit fontScale="92500" lnSpcReduction="10000"/>
          </a:bodyPr>
          <a:lstStyle/>
          <a:p>
            <a:pPr marL="0" indent="812800" algn="ctr">
              <a:spcBef>
                <a:spcPts val="0"/>
              </a:spcBef>
              <a:buNone/>
            </a:pPr>
            <a:r>
              <a:rPr lang="ru-RU" sz="4400" dirty="0" smtClean="0"/>
              <a:t>Литература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3600" dirty="0" smtClean="0"/>
              <a:t>1 </a:t>
            </a:r>
            <a:r>
              <a:rPr lang="ru-RU" sz="3600" dirty="0" err="1"/>
              <a:t>Валгина</a:t>
            </a:r>
            <a:r>
              <a:rPr lang="ru-RU" sz="3600" dirty="0"/>
              <a:t> Н.С. Теория текста. М.: Логос, 2003. — 250 с</a:t>
            </a:r>
            <a:r>
              <a:rPr lang="ru-RU" sz="3600" dirty="0" smtClean="0"/>
              <a:t>.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3600" dirty="0" smtClean="0"/>
              <a:t>2 </a:t>
            </a:r>
            <a:r>
              <a:rPr lang="ru-RU" sz="3600" dirty="0"/>
              <a:t>Земская, Ю.Н. Теория текста: учеб. пособие / Ю.Н. Земская, И.Ю. </a:t>
            </a:r>
            <a:r>
              <a:rPr lang="ru-RU" sz="3600" dirty="0" err="1"/>
              <a:t>Качесова</a:t>
            </a:r>
            <a:r>
              <a:rPr lang="ru-RU" sz="3600" dirty="0"/>
              <a:t>, Л.M. Комиссарова, Н.В. Панченко, А.А. </a:t>
            </a:r>
            <a:r>
              <a:rPr lang="ru-RU" sz="3600" dirty="0" err="1"/>
              <a:t>Чувакин</a:t>
            </a:r>
            <a:r>
              <a:rPr lang="ru-RU" sz="3600" dirty="0"/>
              <a:t>. — М.; Флинта, Наука. — 2010. — 132с</a:t>
            </a:r>
            <a:r>
              <a:rPr lang="ru-RU" sz="3600" dirty="0" smtClean="0"/>
              <a:t>.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3600" dirty="0" smtClean="0"/>
              <a:t>3 Тураева, </a:t>
            </a:r>
            <a:r>
              <a:rPr lang="ru-RU" sz="3600" dirty="0"/>
              <a:t>3. Я</a:t>
            </a:r>
            <a:r>
              <a:rPr lang="ru-RU" sz="3600" dirty="0" smtClean="0"/>
              <a:t>.</a:t>
            </a:r>
            <a:r>
              <a:rPr lang="ru-RU" sz="3600" dirty="0"/>
              <a:t> Лингвистика текста (Текст структура и семантика): учеб</a:t>
            </a:r>
            <a:r>
              <a:rPr lang="ru-RU" sz="3600" dirty="0" smtClean="0"/>
              <a:t>. пособие / З.Я. Тураева. </a:t>
            </a:r>
            <a:r>
              <a:rPr lang="ru-RU" sz="3600" dirty="0"/>
              <a:t>—</a:t>
            </a:r>
            <a:r>
              <a:rPr lang="ru-RU" sz="3600" dirty="0" smtClean="0"/>
              <a:t> </a:t>
            </a:r>
            <a:r>
              <a:rPr lang="ru-RU" sz="3600" dirty="0"/>
              <a:t>М</a:t>
            </a:r>
            <a:r>
              <a:rPr lang="ru-RU" sz="3600" dirty="0" smtClean="0"/>
              <a:t>.: </a:t>
            </a:r>
            <a:r>
              <a:rPr lang="ru-RU" sz="3600" dirty="0"/>
              <a:t>Просвещение, 1986. </a:t>
            </a:r>
            <a:r>
              <a:rPr lang="ru-RU" sz="3600"/>
              <a:t>— </a:t>
            </a:r>
            <a:r>
              <a:rPr lang="ru-RU" sz="3600" dirty="0"/>
              <a:t>127 с</a:t>
            </a:r>
            <a:r>
              <a:rPr lang="ru-RU" sz="3600" dirty="0" smtClean="0"/>
              <a:t>.</a:t>
            </a:r>
            <a:endParaRPr lang="ru-RU" sz="3600" dirty="0"/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6178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8934" y="2006601"/>
            <a:ext cx="8596668" cy="1828799"/>
          </a:xfrm>
        </p:spPr>
        <p:txBody>
          <a:bodyPr anchor="ctr">
            <a:normAutofit/>
          </a:bodyPr>
          <a:lstStyle/>
          <a:p>
            <a:pPr marL="0" indent="533400" algn="ctr">
              <a:spcBef>
                <a:spcPts val="0"/>
              </a:spcBef>
              <a:buNone/>
            </a:pP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Высказывания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8694676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7A49EB9-621F-49CE-8E88-F703AE7E510C}"/>
</file>

<file path=customXml/itemProps2.xml><?xml version="1.0" encoding="utf-8"?>
<ds:datastoreItem xmlns:ds="http://schemas.openxmlformats.org/officeDocument/2006/customXml" ds:itemID="{D3C38DB5-2ADF-494D-A1A7-CF21C7D0C5F8}"/>
</file>

<file path=customXml/itemProps3.xml><?xml version="1.0" encoding="utf-8"?>
<ds:datastoreItem xmlns:ds="http://schemas.openxmlformats.org/officeDocument/2006/customXml" ds:itemID="{C8191BF6-8150-4672-A2B8-313530EB64B9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1737</TotalTime>
  <Words>2593</Words>
  <Application>Microsoft Office PowerPoint</Application>
  <PresentationFormat>Широкоэкранный</PresentationFormat>
  <Paragraphs>223</Paragraphs>
  <Slides>82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82</vt:i4>
      </vt:variant>
    </vt:vector>
  </HeadingPairs>
  <TitlesOfParts>
    <vt:vector size="89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Структурная организация текста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Проанализируем смысл данного предложения в тексте.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Лексические средства связи</vt:lpstr>
      <vt:lpstr>Морфологические средства связи</vt:lpstr>
      <vt:lpstr>Синтаксические средства связи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Структурная организация текста</dc:title>
  <dc:creator>Elena</dc:creator>
  <cp:lastModifiedBy>Elena</cp:lastModifiedBy>
  <cp:revision>91</cp:revision>
  <dcterms:created xsi:type="dcterms:W3CDTF">2013-05-01T03:51:39Z</dcterms:created>
  <dcterms:modified xsi:type="dcterms:W3CDTF">2014-05-27T18:11:27Z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